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handoutMasterIdLst>
    <p:handoutMasterId r:id="rId41"/>
  </p:handoutMasterIdLst>
  <p:sldIdLst>
    <p:sldId id="256" r:id="rId2"/>
    <p:sldId id="477" r:id="rId3"/>
    <p:sldId id="478" r:id="rId4"/>
    <p:sldId id="479" r:id="rId5"/>
    <p:sldId id="480" r:id="rId6"/>
    <p:sldId id="481" r:id="rId7"/>
    <p:sldId id="407" r:id="rId8"/>
    <p:sldId id="408" r:id="rId9"/>
    <p:sldId id="464" r:id="rId10"/>
    <p:sldId id="463" r:id="rId11"/>
    <p:sldId id="465" r:id="rId12"/>
    <p:sldId id="466" r:id="rId13"/>
    <p:sldId id="409" r:id="rId14"/>
    <p:sldId id="418" r:id="rId15"/>
    <p:sldId id="419" r:id="rId16"/>
    <p:sldId id="410" r:id="rId17"/>
    <p:sldId id="411" r:id="rId18"/>
    <p:sldId id="424" r:id="rId19"/>
    <p:sldId id="426" r:id="rId20"/>
    <p:sldId id="425" r:id="rId21"/>
    <p:sldId id="412" r:id="rId22"/>
    <p:sldId id="427" r:id="rId23"/>
    <p:sldId id="432" r:id="rId24"/>
    <p:sldId id="429" r:id="rId25"/>
    <p:sldId id="482" r:id="rId26"/>
    <p:sldId id="430" r:id="rId27"/>
    <p:sldId id="428" r:id="rId28"/>
    <p:sldId id="473" r:id="rId29"/>
    <p:sldId id="470" r:id="rId30"/>
    <p:sldId id="431" r:id="rId31"/>
    <p:sldId id="434" r:id="rId32"/>
    <p:sldId id="468" r:id="rId33"/>
    <p:sldId id="469" r:id="rId34"/>
    <p:sldId id="475" r:id="rId35"/>
    <p:sldId id="413" r:id="rId36"/>
    <p:sldId id="415" r:id="rId37"/>
    <p:sldId id="417" r:id="rId38"/>
    <p:sldId id="448" r:id="rId39"/>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816">
          <p15:clr>
            <a:srgbClr val="A4A3A4"/>
          </p15:clr>
        </p15:guide>
        <p15:guide id="2" pos="288">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497D"/>
    <a:srgbClr val="33889F"/>
    <a:srgbClr val="78953D"/>
    <a:srgbClr val="3389A1"/>
    <a:srgbClr val="399AB5"/>
    <a:srgbClr val="BF2E01"/>
    <a:srgbClr val="FF3300"/>
    <a:srgbClr val="F77547"/>
    <a:srgbClr val="F78247"/>
    <a:srgbClr val="70AC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72" autoAdjust="0"/>
    <p:restoredTop sz="83895" autoAdjust="0"/>
  </p:normalViewPr>
  <p:slideViewPr>
    <p:cSldViewPr showGuides="1">
      <p:cViewPr varScale="1">
        <p:scale>
          <a:sx n="91" d="100"/>
          <a:sy n="91" d="100"/>
        </p:scale>
        <p:origin x="936" y="96"/>
      </p:cViewPr>
      <p:guideLst>
        <p:guide orient="horz" pos="816"/>
        <p:guide pos="28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5" d="100"/>
          <a:sy n="85" d="100"/>
        </p:scale>
        <p:origin x="-3834"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9F4C1A-1EC1-412D-83E0-527C8ABE397C}"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CA"/>
        </a:p>
      </dgm:t>
    </dgm:pt>
    <dgm:pt modelId="{0D7E5FBC-97A2-45F1-B172-D46560C32F6E}">
      <dgm:prSet phldrT="[Text]" custT="1"/>
      <dgm:spPr>
        <a:effectLst>
          <a:outerShdw blurRad="50800" dist="38100" dir="2700000" algn="tl" rotWithShape="0">
            <a:prstClr val="black">
              <a:alpha val="40000"/>
            </a:prstClr>
          </a:outerShdw>
        </a:effectLst>
      </dgm:spPr>
      <dgm:t>
        <a:bodyPr/>
        <a:lstStyle/>
        <a:p>
          <a:r>
            <a:rPr lang="en-CA" sz="3600" dirty="0" smtClean="0"/>
            <a:t>3D Slicer</a:t>
          </a:r>
          <a:endParaRPr lang="en-CA" sz="3600" dirty="0"/>
        </a:p>
      </dgm:t>
    </dgm:pt>
    <dgm:pt modelId="{FCFF3CC7-442F-48D7-B9FC-DF57DB6BAD08}" type="parTrans" cxnId="{E61F4E0E-9B9E-43C4-8DA3-FCA52201C107}">
      <dgm:prSet/>
      <dgm:spPr/>
      <dgm:t>
        <a:bodyPr/>
        <a:lstStyle/>
        <a:p>
          <a:endParaRPr lang="en-CA"/>
        </a:p>
      </dgm:t>
    </dgm:pt>
    <dgm:pt modelId="{155AADC1-9D71-4EC6-AAB3-4CC69B9EF8B8}" type="sibTrans" cxnId="{E61F4E0E-9B9E-43C4-8DA3-FCA52201C107}">
      <dgm:prSet/>
      <dgm:spPr/>
      <dgm:t>
        <a:bodyPr/>
        <a:lstStyle/>
        <a:p>
          <a:endParaRPr lang="en-CA"/>
        </a:p>
      </dgm:t>
    </dgm:pt>
    <dgm:pt modelId="{0C308ACE-FEA0-4CE4-A6AC-BA2904999A47}">
      <dgm:prSet phldrT="[Text]" custT="1">
        <dgm:style>
          <a:lnRef idx="3">
            <a:schemeClr val="lt1"/>
          </a:lnRef>
          <a:fillRef idx="1">
            <a:schemeClr val="accent5"/>
          </a:fillRef>
          <a:effectRef idx="1">
            <a:schemeClr val="accent5"/>
          </a:effectRef>
          <a:fontRef idx="minor">
            <a:schemeClr val="lt1"/>
          </a:fontRef>
        </dgm:style>
      </dgm:prSet>
      <dgm:spPr>
        <a:effectLst>
          <a:outerShdw blurRad="50800" dist="38100" dir="2700000" algn="tl" rotWithShape="0">
            <a:prstClr val="black">
              <a:alpha val="40000"/>
            </a:prstClr>
          </a:outerShdw>
        </a:effectLst>
      </dgm:spPr>
      <dgm:t>
        <a:bodyPr/>
        <a:lstStyle/>
        <a:p>
          <a:r>
            <a:rPr lang="en-CA" sz="1600" b="1" dirty="0" smtClean="0"/>
            <a:t>RT import (DICOM)</a:t>
          </a:r>
          <a:endParaRPr lang="en-CA" sz="1600" b="1" dirty="0"/>
        </a:p>
      </dgm:t>
    </dgm:pt>
    <dgm:pt modelId="{56EA42CF-3356-4CE0-BC4D-EAD9F1F2339A}" type="parTrans" cxnId="{4FB82769-43BF-439E-A5F6-7F626A164679}">
      <dgm:prSet/>
      <dgm:spPr/>
      <dgm:t>
        <a:bodyPr/>
        <a:lstStyle/>
        <a:p>
          <a:endParaRPr lang="en-CA"/>
        </a:p>
      </dgm:t>
    </dgm:pt>
    <dgm:pt modelId="{CE2A27D6-EC1A-4B75-91AA-E4DF6AC711DE}" type="sibTrans" cxnId="{4FB82769-43BF-439E-A5F6-7F626A164679}">
      <dgm:prSet/>
      <dgm:spPr/>
      <dgm:t>
        <a:bodyPr/>
        <a:lstStyle/>
        <a:p>
          <a:endParaRPr lang="en-CA"/>
        </a:p>
      </dgm:t>
    </dgm:pt>
    <dgm:pt modelId="{8863C02D-AC43-411D-BD44-90EB7650C93C}">
      <dgm:prSet phldrT="[Text]" custT="1"/>
      <dgm:spPr>
        <a:effectLst>
          <a:outerShdw blurRad="50800" dist="38100" dir="2700000" algn="tl" rotWithShape="0">
            <a:prstClr val="black">
              <a:alpha val="40000"/>
            </a:prstClr>
          </a:outerShdw>
        </a:effectLst>
      </dgm:spPr>
      <dgm:t>
        <a:bodyPr/>
        <a:lstStyle/>
        <a:p>
          <a:r>
            <a:rPr lang="en-CA" sz="1800" dirty="0" smtClean="0"/>
            <a:t>Visualization (volumes, models, 2D/3D, etc.)</a:t>
          </a:r>
          <a:endParaRPr lang="en-CA" sz="1800" dirty="0"/>
        </a:p>
      </dgm:t>
    </dgm:pt>
    <dgm:pt modelId="{9372C9A9-6C7C-4400-94B7-4CDD1023CC5E}" type="parTrans" cxnId="{143ABCE7-DED9-4C58-A232-DADC921A13AD}">
      <dgm:prSet/>
      <dgm:spPr/>
      <dgm:t>
        <a:bodyPr/>
        <a:lstStyle/>
        <a:p>
          <a:endParaRPr lang="en-CA"/>
        </a:p>
      </dgm:t>
    </dgm:pt>
    <dgm:pt modelId="{ADBF6806-E2E9-4D95-A613-5050A664EC68}" type="sibTrans" cxnId="{143ABCE7-DED9-4C58-A232-DADC921A13AD}">
      <dgm:prSet/>
      <dgm:spPr/>
      <dgm:t>
        <a:bodyPr/>
        <a:lstStyle/>
        <a:p>
          <a:endParaRPr lang="en-CA"/>
        </a:p>
      </dgm:t>
    </dgm:pt>
    <dgm:pt modelId="{2AFB5C7D-48B5-4B92-8979-91211E2E85C7}">
      <dgm:prSet phldrT="[Text]" custT="1"/>
      <dgm:spPr>
        <a:effectLst>
          <a:outerShdw blurRad="50800" dist="38100" dir="2700000" algn="tl" rotWithShape="0">
            <a:prstClr val="black">
              <a:alpha val="40000"/>
            </a:prstClr>
          </a:outerShdw>
        </a:effectLst>
      </dgm:spPr>
      <dgm:t>
        <a:bodyPr/>
        <a:lstStyle/>
        <a:p>
          <a:r>
            <a:rPr lang="en-CA" sz="1800" dirty="0" smtClean="0"/>
            <a:t>Processing (registration, segmentation, etc.)</a:t>
          </a:r>
          <a:endParaRPr lang="en-CA" sz="1800" dirty="0"/>
        </a:p>
      </dgm:t>
    </dgm:pt>
    <dgm:pt modelId="{2C559BA9-86D7-44B2-A7BF-20267405C1E6}" type="parTrans" cxnId="{AEDC036F-2C9F-402F-9B53-C5A0E2661DA1}">
      <dgm:prSet/>
      <dgm:spPr/>
      <dgm:t>
        <a:bodyPr/>
        <a:lstStyle/>
        <a:p>
          <a:endParaRPr lang="en-CA"/>
        </a:p>
      </dgm:t>
    </dgm:pt>
    <dgm:pt modelId="{CF4B9D9E-5350-4786-943C-69FD7FB065CA}" type="sibTrans" cxnId="{AEDC036F-2C9F-402F-9B53-C5A0E2661DA1}">
      <dgm:prSet/>
      <dgm:spPr/>
      <dgm:t>
        <a:bodyPr/>
        <a:lstStyle/>
        <a:p>
          <a:endParaRPr lang="en-CA"/>
        </a:p>
      </dgm:t>
    </dgm:pt>
    <dgm:pt modelId="{8DFDA22C-4DB0-4C8E-A05C-EF4515DF39AA}">
      <dgm:prSet phldrT="[Text]" custT="1"/>
      <dgm:spPr>
        <a:effectLst>
          <a:outerShdw blurRad="50800" dist="38100" dir="2700000" algn="tl" rotWithShape="0">
            <a:prstClr val="black">
              <a:alpha val="40000"/>
            </a:prstClr>
          </a:outerShdw>
        </a:effectLst>
      </dgm:spPr>
      <dgm:t>
        <a:bodyPr lIns="0" tIns="21600" rIns="0"/>
        <a:lstStyle/>
        <a:p>
          <a:r>
            <a:rPr lang="en-CA" sz="1800" dirty="0" smtClean="0"/>
            <a:t>Analysis </a:t>
          </a:r>
          <a:br>
            <a:rPr lang="en-CA" sz="1800" dirty="0" smtClean="0"/>
          </a:br>
          <a:r>
            <a:rPr lang="en-CA" sz="1800" dirty="0" smtClean="0"/>
            <a:t>(error metrics, measurements, image fusion, etc.)</a:t>
          </a:r>
          <a:endParaRPr lang="en-CA" sz="1800" dirty="0"/>
        </a:p>
      </dgm:t>
    </dgm:pt>
    <dgm:pt modelId="{1116FC52-4858-41F4-AABA-B1FE00BDF719}" type="parTrans" cxnId="{BC636848-2909-4B0E-AEB5-625A17C72D9B}">
      <dgm:prSet/>
      <dgm:spPr/>
      <dgm:t>
        <a:bodyPr/>
        <a:lstStyle/>
        <a:p>
          <a:endParaRPr lang="en-CA"/>
        </a:p>
      </dgm:t>
    </dgm:pt>
    <dgm:pt modelId="{8F9A9832-A2B9-4B9F-A5D6-4F6D9656B2BD}" type="sibTrans" cxnId="{BC636848-2909-4B0E-AEB5-625A17C72D9B}">
      <dgm:prSet/>
      <dgm:spPr/>
      <dgm:t>
        <a:bodyPr/>
        <a:lstStyle/>
        <a:p>
          <a:endParaRPr lang="en-CA"/>
        </a:p>
      </dgm:t>
    </dgm:pt>
    <dgm:pt modelId="{6542C0F2-5408-41B1-B463-A982DA625237}">
      <dgm:prSet phldrT="[Text]" custT="1">
        <dgm:style>
          <a:lnRef idx="3">
            <a:schemeClr val="lt1"/>
          </a:lnRef>
          <a:fillRef idx="1">
            <a:schemeClr val="accent5"/>
          </a:fillRef>
          <a:effectRef idx="1">
            <a:schemeClr val="accent5"/>
          </a:effectRef>
          <a:fontRef idx="minor">
            <a:schemeClr val="lt1"/>
          </a:fontRef>
        </dgm:style>
      </dgm:prSet>
      <dgm:spPr>
        <a:effectLst>
          <a:outerShdw blurRad="50800" dist="38100" dir="2700000" algn="tl" rotWithShape="0">
            <a:prstClr val="black">
              <a:alpha val="40000"/>
            </a:prstClr>
          </a:outerShdw>
        </a:effectLst>
      </dgm:spPr>
      <dgm:t>
        <a:bodyPr/>
        <a:lstStyle/>
        <a:p>
          <a:r>
            <a:rPr lang="en-CA" sz="1800" b="1" smtClean="0"/>
            <a:t>RT-specific analysis (dose </a:t>
          </a:r>
          <a:r>
            <a:rPr lang="en-CA" sz="1800" b="1" dirty="0" smtClean="0"/>
            <a:t>comparison, DVH, …) </a:t>
          </a:r>
          <a:endParaRPr lang="en-CA" sz="1800" b="1" dirty="0"/>
        </a:p>
      </dgm:t>
    </dgm:pt>
    <dgm:pt modelId="{AD7980F8-9FC7-46CF-8C61-78DB618BBC16}" type="parTrans" cxnId="{289F9CD3-CB5D-4D61-BE3D-EE4F35E41F7D}">
      <dgm:prSet/>
      <dgm:spPr/>
      <dgm:t>
        <a:bodyPr/>
        <a:lstStyle/>
        <a:p>
          <a:endParaRPr lang="en-CA"/>
        </a:p>
      </dgm:t>
    </dgm:pt>
    <dgm:pt modelId="{40046609-ACEC-45F4-8F58-F5784CD0A014}" type="sibTrans" cxnId="{289F9CD3-CB5D-4D61-BE3D-EE4F35E41F7D}">
      <dgm:prSet/>
      <dgm:spPr/>
      <dgm:t>
        <a:bodyPr/>
        <a:lstStyle/>
        <a:p>
          <a:endParaRPr lang="en-CA"/>
        </a:p>
      </dgm:t>
    </dgm:pt>
    <dgm:pt modelId="{2BFEE69F-03B9-4A1B-98DE-42D10D30F46C}">
      <dgm:prSet phldrT="[Text]" custT="1">
        <dgm:style>
          <a:lnRef idx="3">
            <a:schemeClr val="lt1"/>
          </a:lnRef>
          <a:fillRef idx="1">
            <a:schemeClr val="accent5"/>
          </a:fillRef>
          <a:effectRef idx="1">
            <a:schemeClr val="accent5"/>
          </a:effectRef>
          <a:fontRef idx="minor">
            <a:schemeClr val="lt1"/>
          </a:fontRef>
        </dgm:style>
      </dgm:prSet>
      <dgm:spPr>
        <a:effectLst>
          <a:outerShdw blurRad="50800" dist="38100" dir="2700000" algn="tl" rotWithShape="0">
            <a:prstClr val="black">
              <a:alpha val="40000"/>
            </a:prstClr>
          </a:outerShdw>
        </a:effectLst>
      </dgm:spPr>
      <dgm:t>
        <a:bodyPr/>
        <a:lstStyle/>
        <a:p>
          <a:r>
            <a:rPr lang="en-CA" sz="1800" b="1" dirty="0" smtClean="0"/>
            <a:t>RT export (DICOM, </a:t>
          </a:r>
          <a:r>
            <a:rPr lang="en-CA" sz="1800" b="1" dirty="0" err="1" smtClean="0"/>
            <a:t>Matlab</a:t>
          </a:r>
          <a:r>
            <a:rPr lang="en-CA" sz="1800" b="1" dirty="0" smtClean="0"/>
            <a:t>, …)</a:t>
          </a:r>
          <a:endParaRPr lang="en-CA" sz="1800" b="1" dirty="0"/>
        </a:p>
      </dgm:t>
    </dgm:pt>
    <dgm:pt modelId="{6329C8E1-07CA-4982-B627-CBEF7D2B9FEA}" type="parTrans" cxnId="{085E0B27-6861-4D59-8142-BABBE6F3D245}">
      <dgm:prSet/>
      <dgm:spPr/>
      <dgm:t>
        <a:bodyPr/>
        <a:lstStyle/>
        <a:p>
          <a:endParaRPr lang="en-CA"/>
        </a:p>
      </dgm:t>
    </dgm:pt>
    <dgm:pt modelId="{405BDF3E-3066-4A34-9663-9626C5F4CE3C}" type="sibTrans" cxnId="{085E0B27-6861-4D59-8142-BABBE6F3D245}">
      <dgm:prSet/>
      <dgm:spPr/>
      <dgm:t>
        <a:bodyPr/>
        <a:lstStyle/>
        <a:p>
          <a:endParaRPr lang="en-CA"/>
        </a:p>
      </dgm:t>
    </dgm:pt>
    <dgm:pt modelId="{636D1B0F-BC63-44FF-B376-2354B3585ADA}" type="pres">
      <dgm:prSet presAssocID="{3C9F4C1A-1EC1-412D-83E0-527C8ABE397C}" presName="Name0" presStyleCnt="0">
        <dgm:presLayoutVars>
          <dgm:chMax val="1"/>
          <dgm:chPref val="1"/>
          <dgm:dir/>
          <dgm:animOne val="branch"/>
          <dgm:animLvl val="lvl"/>
        </dgm:presLayoutVars>
      </dgm:prSet>
      <dgm:spPr/>
      <dgm:t>
        <a:bodyPr/>
        <a:lstStyle/>
        <a:p>
          <a:endParaRPr lang="en-CA"/>
        </a:p>
      </dgm:t>
    </dgm:pt>
    <dgm:pt modelId="{44400438-B2E8-4116-8150-1264F02ADB13}" type="pres">
      <dgm:prSet presAssocID="{0D7E5FBC-97A2-45F1-B172-D46560C32F6E}" presName="Parent" presStyleLbl="node0" presStyleIdx="0" presStyleCnt="1" custScaleX="110000">
        <dgm:presLayoutVars>
          <dgm:chMax val="6"/>
          <dgm:chPref val="6"/>
        </dgm:presLayoutVars>
      </dgm:prSet>
      <dgm:spPr/>
      <dgm:t>
        <a:bodyPr/>
        <a:lstStyle/>
        <a:p>
          <a:endParaRPr lang="en-CA"/>
        </a:p>
      </dgm:t>
    </dgm:pt>
    <dgm:pt modelId="{0CE5F73C-35D7-4F32-B9A3-DC0559E05C3F}" type="pres">
      <dgm:prSet presAssocID="{0C308ACE-FEA0-4CE4-A6AC-BA2904999A47}" presName="Accent1" presStyleCnt="0"/>
      <dgm:spPr/>
    </dgm:pt>
    <dgm:pt modelId="{2676EB8C-C88A-4D16-83CA-082193D896F7}" type="pres">
      <dgm:prSet presAssocID="{0C308ACE-FEA0-4CE4-A6AC-BA2904999A47}" presName="Accent" presStyleLbl="bgShp" presStyleIdx="0" presStyleCnt="6"/>
      <dgm:spPr/>
    </dgm:pt>
    <dgm:pt modelId="{DC8B099D-2261-4AAE-A5EF-F9291DD833F3}" type="pres">
      <dgm:prSet presAssocID="{0C308ACE-FEA0-4CE4-A6AC-BA2904999A47}" presName="Child1" presStyleLbl="node1" presStyleIdx="0" presStyleCnt="6" custScaleX="121000" custLinFactNeighborY="531">
        <dgm:presLayoutVars>
          <dgm:chMax val="0"/>
          <dgm:chPref val="0"/>
          <dgm:bulletEnabled val="1"/>
        </dgm:presLayoutVars>
      </dgm:prSet>
      <dgm:spPr/>
      <dgm:t>
        <a:bodyPr/>
        <a:lstStyle/>
        <a:p>
          <a:endParaRPr lang="en-CA"/>
        </a:p>
      </dgm:t>
    </dgm:pt>
    <dgm:pt modelId="{98B98E4A-6D06-41EB-9444-CC5D39633437}" type="pres">
      <dgm:prSet presAssocID="{8863C02D-AC43-411D-BD44-90EB7650C93C}" presName="Accent2" presStyleCnt="0"/>
      <dgm:spPr/>
    </dgm:pt>
    <dgm:pt modelId="{F18EE5F9-1DEE-4E8F-AD13-A5DDDECB0F70}" type="pres">
      <dgm:prSet presAssocID="{8863C02D-AC43-411D-BD44-90EB7650C93C}" presName="Accent" presStyleLbl="bgShp" presStyleIdx="1" presStyleCnt="6" custLinFactNeighborX="22778" custLinFactNeighborY="4664"/>
      <dgm:spPr/>
    </dgm:pt>
    <dgm:pt modelId="{1B54D8DC-85FE-4837-98F4-085666F72FE1}" type="pres">
      <dgm:prSet presAssocID="{8863C02D-AC43-411D-BD44-90EB7650C93C}" presName="Child2" presStyleLbl="node1" presStyleIdx="1" presStyleCnt="6" custScaleX="121000" custLinFactNeighborX="14815" custLinFactNeighborY="-1062">
        <dgm:presLayoutVars>
          <dgm:chMax val="0"/>
          <dgm:chPref val="0"/>
          <dgm:bulletEnabled val="1"/>
        </dgm:presLayoutVars>
      </dgm:prSet>
      <dgm:spPr/>
      <dgm:t>
        <a:bodyPr/>
        <a:lstStyle/>
        <a:p>
          <a:endParaRPr lang="en-CA"/>
        </a:p>
      </dgm:t>
    </dgm:pt>
    <dgm:pt modelId="{AD57A76D-71D9-4927-884C-114F0F788424}" type="pres">
      <dgm:prSet presAssocID="{2AFB5C7D-48B5-4B92-8979-91211E2E85C7}" presName="Accent3" presStyleCnt="0"/>
      <dgm:spPr/>
    </dgm:pt>
    <dgm:pt modelId="{62AE8C38-50F6-4198-B8FC-C35D7D0E25ED}" type="pres">
      <dgm:prSet presAssocID="{2AFB5C7D-48B5-4B92-8979-91211E2E85C7}" presName="Accent" presStyleLbl="bgShp" presStyleIdx="2" presStyleCnt="6" custScaleX="121000" custLinFactNeighborX="31104" custLinFactNeighborY="1687"/>
      <dgm:spPr/>
    </dgm:pt>
    <dgm:pt modelId="{4CF47E0B-04EF-4A85-ABD2-C8A2B8499701}" type="pres">
      <dgm:prSet presAssocID="{2AFB5C7D-48B5-4B92-8979-91211E2E85C7}" presName="Child3" presStyleLbl="node1" presStyleIdx="2" presStyleCnt="6" custScaleX="120310" custLinFactNeighborX="15622" custLinFactNeighborY="1958">
        <dgm:presLayoutVars>
          <dgm:chMax val="0"/>
          <dgm:chPref val="0"/>
          <dgm:bulletEnabled val="1"/>
        </dgm:presLayoutVars>
      </dgm:prSet>
      <dgm:spPr/>
      <dgm:t>
        <a:bodyPr/>
        <a:lstStyle/>
        <a:p>
          <a:endParaRPr lang="en-CA"/>
        </a:p>
      </dgm:t>
    </dgm:pt>
    <dgm:pt modelId="{08F47742-887D-4FAF-9A55-E3D91A03F8EC}" type="pres">
      <dgm:prSet presAssocID="{8DFDA22C-4DB0-4C8E-A05C-EF4515DF39AA}" presName="Accent4" presStyleCnt="0"/>
      <dgm:spPr/>
    </dgm:pt>
    <dgm:pt modelId="{53255971-ED2C-4494-B110-498D9E375C94}" type="pres">
      <dgm:prSet presAssocID="{8DFDA22C-4DB0-4C8E-A05C-EF4515DF39AA}" presName="Accent" presStyleLbl="bgShp" presStyleIdx="3" presStyleCnt="6" custLinFactNeighborX="17384" custLinFactNeighborY="3471"/>
      <dgm:spPr/>
    </dgm:pt>
    <dgm:pt modelId="{5334CD88-52A1-4A9D-A891-89CA830A4705}" type="pres">
      <dgm:prSet presAssocID="{8DFDA22C-4DB0-4C8E-A05C-EF4515DF39AA}" presName="Child4" presStyleLbl="node1" presStyleIdx="3" presStyleCnt="6" custScaleX="125293">
        <dgm:presLayoutVars>
          <dgm:chMax val="0"/>
          <dgm:chPref val="0"/>
          <dgm:bulletEnabled val="1"/>
        </dgm:presLayoutVars>
      </dgm:prSet>
      <dgm:spPr/>
      <dgm:t>
        <a:bodyPr/>
        <a:lstStyle/>
        <a:p>
          <a:endParaRPr lang="en-CA"/>
        </a:p>
      </dgm:t>
    </dgm:pt>
    <dgm:pt modelId="{0880BBCD-EAD2-4699-BB4F-989541A388B7}" type="pres">
      <dgm:prSet presAssocID="{6542C0F2-5408-41B1-B463-A982DA625237}" presName="Accent5" presStyleCnt="0"/>
      <dgm:spPr/>
    </dgm:pt>
    <dgm:pt modelId="{912567B9-3F99-4300-97A4-83E39F5CD8B0}" type="pres">
      <dgm:prSet presAssocID="{6542C0F2-5408-41B1-B463-A982DA625237}" presName="Accent" presStyleLbl="bgShp" presStyleIdx="4" presStyleCnt="6" custLinFactNeighborX="-20275" custLinFactNeighborY="4983"/>
      <dgm:spPr/>
    </dgm:pt>
    <dgm:pt modelId="{19DF8CD3-18A2-4B64-889D-C6049A1A4A4D}" type="pres">
      <dgm:prSet presAssocID="{6542C0F2-5408-41B1-B463-A982DA625237}" presName="Child5" presStyleLbl="node1" presStyleIdx="4" presStyleCnt="6" custScaleX="121000" custLinFactNeighborX="-15836">
        <dgm:presLayoutVars>
          <dgm:chMax val="0"/>
          <dgm:chPref val="0"/>
          <dgm:bulletEnabled val="1"/>
        </dgm:presLayoutVars>
      </dgm:prSet>
      <dgm:spPr/>
      <dgm:t>
        <a:bodyPr/>
        <a:lstStyle/>
        <a:p>
          <a:endParaRPr lang="en-CA"/>
        </a:p>
      </dgm:t>
    </dgm:pt>
    <dgm:pt modelId="{FD70BA50-33EF-4AA2-8E35-5B71FDB3C479}" type="pres">
      <dgm:prSet presAssocID="{2BFEE69F-03B9-4A1B-98DE-42D10D30F46C}" presName="Accent6" presStyleCnt="0"/>
      <dgm:spPr/>
    </dgm:pt>
    <dgm:pt modelId="{66FF8BCC-854D-4A3B-9D56-12091FF145C7}" type="pres">
      <dgm:prSet presAssocID="{2BFEE69F-03B9-4A1B-98DE-42D10D30F46C}" presName="Accent" presStyleLbl="bgShp" presStyleIdx="5" presStyleCnt="6" custScaleX="122210" custLinFactNeighborX="-34060"/>
      <dgm:spPr/>
    </dgm:pt>
    <dgm:pt modelId="{955E2F14-7CCB-4DFB-A6AE-B1E8A3CC5EB6}" type="pres">
      <dgm:prSet presAssocID="{2BFEE69F-03B9-4A1B-98DE-42D10D30F46C}" presName="Child6" presStyleLbl="node1" presStyleIdx="5" presStyleCnt="6" custScaleX="121000" custLinFactNeighborX="-15836">
        <dgm:presLayoutVars>
          <dgm:chMax val="0"/>
          <dgm:chPref val="0"/>
          <dgm:bulletEnabled val="1"/>
        </dgm:presLayoutVars>
      </dgm:prSet>
      <dgm:spPr/>
      <dgm:t>
        <a:bodyPr/>
        <a:lstStyle/>
        <a:p>
          <a:endParaRPr lang="en-CA"/>
        </a:p>
      </dgm:t>
    </dgm:pt>
  </dgm:ptLst>
  <dgm:cxnLst>
    <dgm:cxn modelId="{289F9CD3-CB5D-4D61-BE3D-EE4F35E41F7D}" srcId="{0D7E5FBC-97A2-45F1-B172-D46560C32F6E}" destId="{6542C0F2-5408-41B1-B463-A982DA625237}" srcOrd="4" destOrd="0" parTransId="{AD7980F8-9FC7-46CF-8C61-78DB618BBC16}" sibTransId="{40046609-ACEC-45F4-8F58-F5784CD0A014}"/>
    <dgm:cxn modelId="{4FB82769-43BF-439E-A5F6-7F626A164679}" srcId="{0D7E5FBC-97A2-45F1-B172-D46560C32F6E}" destId="{0C308ACE-FEA0-4CE4-A6AC-BA2904999A47}" srcOrd="0" destOrd="0" parTransId="{56EA42CF-3356-4CE0-BC4D-EAD9F1F2339A}" sibTransId="{CE2A27D6-EC1A-4B75-91AA-E4DF6AC711DE}"/>
    <dgm:cxn modelId="{BC636848-2909-4B0E-AEB5-625A17C72D9B}" srcId="{0D7E5FBC-97A2-45F1-B172-D46560C32F6E}" destId="{8DFDA22C-4DB0-4C8E-A05C-EF4515DF39AA}" srcOrd="3" destOrd="0" parTransId="{1116FC52-4858-41F4-AABA-B1FE00BDF719}" sibTransId="{8F9A9832-A2B9-4B9F-A5D6-4F6D9656B2BD}"/>
    <dgm:cxn modelId="{D6485B3E-0B2B-429B-9503-1F1AFEDF0063}" type="presOf" srcId="{3C9F4C1A-1EC1-412D-83E0-527C8ABE397C}" destId="{636D1B0F-BC63-44FF-B376-2354B3585ADA}" srcOrd="0" destOrd="0" presId="urn:microsoft.com/office/officeart/2011/layout/HexagonRadial"/>
    <dgm:cxn modelId="{143ABCE7-DED9-4C58-A232-DADC921A13AD}" srcId="{0D7E5FBC-97A2-45F1-B172-D46560C32F6E}" destId="{8863C02D-AC43-411D-BD44-90EB7650C93C}" srcOrd="1" destOrd="0" parTransId="{9372C9A9-6C7C-4400-94B7-4CDD1023CC5E}" sibTransId="{ADBF6806-E2E9-4D95-A613-5050A664EC68}"/>
    <dgm:cxn modelId="{5C597C7E-2A69-4081-96CD-7064D04329CD}" type="presOf" srcId="{0C308ACE-FEA0-4CE4-A6AC-BA2904999A47}" destId="{DC8B099D-2261-4AAE-A5EF-F9291DD833F3}" srcOrd="0" destOrd="0" presId="urn:microsoft.com/office/officeart/2011/layout/HexagonRadial"/>
    <dgm:cxn modelId="{8B45A776-6846-4F41-8BCB-0EC51C9C5D6F}" type="presOf" srcId="{0D7E5FBC-97A2-45F1-B172-D46560C32F6E}" destId="{44400438-B2E8-4116-8150-1264F02ADB13}" srcOrd="0" destOrd="0" presId="urn:microsoft.com/office/officeart/2011/layout/HexagonRadial"/>
    <dgm:cxn modelId="{AEDC036F-2C9F-402F-9B53-C5A0E2661DA1}" srcId="{0D7E5FBC-97A2-45F1-B172-D46560C32F6E}" destId="{2AFB5C7D-48B5-4B92-8979-91211E2E85C7}" srcOrd="2" destOrd="0" parTransId="{2C559BA9-86D7-44B2-A7BF-20267405C1E6}" sibTransId="{CF4B9D9E-5350-4786-943C-69FD7FB065CA}"/>
    <dgm:cxn modelId="{085E0B27-6861-4D59-8142-BABBE6F3D245}" srcId="{0D7E5FBC-97A2-45F1-B172-D46560C32F6E}" destId="{2BFEE69F-03B9-4A1B-98DE-42D10D30F46C}" srcOrd="5" destOrd="0" parTransId="{6329C8E1-07CA-4982-B627-CBEF7D2B9FEA}" sibTransId="{405BDF3E-3066-4A34-9663-9626C5F4CE3C}"/>
    <dgm:cxn modelId="{4A1B659B-191F-4080-AD9B-191D5AAAEDBF}" type="presOf" srcId="{2AFB5C7D-48B5-4B92-8979-91211E2E85C7}" destId="{4CF47E0B-04EF-4A85-ABD2-C8A2B8499701}" srcOrd="0" destOrd="0" presId="urn:microsoft.com/office/officeart/2011/layout/HexagonRadial"/>
    <dgm:cxn modelId="{AD651F7F-B755-4510-8437-5D8550F1BDA2}" type="presOf" srcId="{6542C0F2-5408-41B1-B463-A982DA625237}" destId="{19DF8CD3-18A2-4B64-889D-C6049A1A4A4D}" srcOrd="0" destOrd="0" presId="urn:microsoft.com/office/officeart/2011/layout/HexagonRadial"/>
    <dgm:cxn modelId="{E61F4E0E-9B9E-43C4-8DA3-FCA52201C107}" srcId="{3C9F4C1A-1EC1-412D-83E0-527C8ABE397C}" destId="{0D7E5FBC-97A2-45F1-B172-D46560C32F6E}" srcOrd="0" destOrd="0" parTransId="{FCFF3CC7-442F-48D7-B9FC-DF57DB6BAD08}" sibTransId="{155AADC1-9D71-4EC6-AAB3-4CC69B9EF8B8}"/>
    <dgm:cxn modelId="{129A6CA7-A529-420E-B892-7A3DA6CF80BF}" type="presOf" srcId="{8863C02D-AC43-411D-BD44-90EB7650C93C}" destId="{1B54D8DC-85FE-4837-98F4-085666F72FE1}" srcOrd="0" destOrd="0" presId="urn:microsoft.com/office/officeart/2011/layout/HexagonRadial"/>
    <dgm:cxn modelId="{71E8153A-C66F-4482-BB82-931B7732EB25}" type="presOf" srcId="{2BFEE69F-03B9-4A1B-98DE-42D10D30F46C}" destId="{955E2F14-7CCB-4DFB-A6AE-B1E8A3CC5EB6}" srcOrd="0" destOrd="0" presId="urn:microsoft.com/office/officeart/2011/layout/HexagonRadial"/>
    <dgm:cxn modelId="{B562A7E3-EB2D-474E-AEA8-63AFE49F6217}" type="presOf" srcId="{8DFDA22C-4DB0-4C8E-A05C-EF4515DF39AA}" destId="{5334CD88-52A1-4A9D-A891-89CA830A4705}" srcOrd="0" destOrd="0" presId="urn:microsoft.com/office/officeart/2011/layout/HexagonRadial"/>
    <dgm:cxn modelId="{E2D6D049-F5A2-4622-99D7-81ABE035F917}" type="presParOf" srcId="{636D1B0F-BC63-44FF-B376-2354B3585ADA}" destId="{44400438-B2E8-4116-8150-1264F02ADB13}" srcOrd="0" destOrd="0" presId="urn:microsoft.com/office/officeart/2011/layout/HexagonRadial"/>
    <dgm:cxn modelId="{4F05295C-0F3E-4701-856E-E55B314C6531}" type="presParOf" srcId="{636D1B0F-BC63-44FF-B376-2354B3585ADA}" destId="{0CE5F73C-35D7-4F32-B9A3-DC0559E05C3F}" srcOrd="1" destOrd="0" presId="urn:microsoft.com/office/officeart/2011/layout/HexagonRadial"/>
    <dgm:cxn modelId="{63F99E04-8279-4FBF-A8E3-2B924D2AA557}" type="presParOf" srcId="{0CE5F73C-35D7-4F32-B9A3-DC0559E05C3F}" destId="{2676EB8C-C88A-4D16-83CA-082193D896F7}" srcOrd="0" destOrd="0" presId="urn:microsoft.com/office/officeart/2011/layout/HexagonRadial"/>
    <dgm:cxn modelId="{3F4F5E82-2AD7-40C4-B40F-B9ECECC8BFB4}" type="presParOf" srcId="{636D1B0F-BC63-44FF-B376-2354B3585ADA}" destId="{DC8B099D-2261-4AAE-A5EF-F9291DD833F3}" srcOrd="2" destOrd="0" presId="urn:microsoft.com/office/officeart/2011/layout/HexagonRadial"/>
    <dgm:cxn modelId="{861834CA-E6B4-45B7-ADF7-F8F3B1323C3D}" type="presParOf" srcId="{636D1B0F-BC63-44FF-B376-2354B3585ADA}" destId="{98B98E4A-6D06-41EB-9444-CC5D39633437}" srcOrd="3" destOrd="0" presId="urn:microsoft.com/office/officeart/2011/layout/HexagonRadial"/>
    <dgm:cxn modelId="{EE298E08-9691-4D45-9584-CB1127DF71A7}" type="presParOf" srcId="{98B98E4A-6D06-41EB-9444-CC5D39633437}" destId="{F18EE5F9-1DEE-4E8F-AD13-A5DDDECB0F70}" srcOrd="0" destOrd="0" presId="urn:microsoft.com/office/officeart/2011/layout/HexagonRadial"/>
    <dgm:cxn modelId="{A6B747A5-F397-44F0-BDD5-9960B4695D52}" type="presParOf" srcId="{636D1B0F-BC63-44FF-B376-2354B3585ADA}" destId="{1B54D8DC-85FE-4837-98F4-085666F72FE1}" srcOrd="4" destOrd="0" presId="urn:microsoft.com/office/officeart/2011/layout/HexagonRadial"/>
    <dgm:cxn modelId="{E977A40D-1A4B-4B9B-8B3D-4316BA5BB376}" type="presParOf" srcId="{636D1B0F-BC63-44FF-B376-2354B3585ADA}" destId="{AD57A76D-71D9-4927-884C-114F0F788424}" srcOrd="5" destOrd="0" presId="urn:microsoft.com/office/officeart/2011/layout/HexagonRadial"/>
    <dgm:cxn modelId="{D9D213D6-17E6-4D48-B36D-8649FEB37ABC}" type="presParOf" srcId="{AD57A76D-71D9-4927-884C-114F0F788424}" destId="{62AE8C38-50F6-4198-B8FC-C35D7D0E25ED}" srcOrd="0" destOrd="0" presId="urn:microsoft.com/office/officeart/2011/layout/HexagonRadial"/>
    <dgm:cxn modelId="{D0301D5F-F4C0-4A16-AB66-56A08965868F}" type="presParOf" srcId="{636D1B0F-BC63-44FF-B376-2354B3585ADA}" destId="{4CF47E0B-04EF-4A85-ABD2-C8A2B8499701}" srcOrd="6" destOrd="0" presId="urn:microsoft.com/office/officeart/2011/layout/HexagonRadial"/>
    <dgm:cxn modelId="{EEB77A77-E0B8-4558-912D-1D93F40E649C}" type="presParOf" srcId="{636D1B0F-BC63-44FF-B376-2354B3585ADA}" destId="{08F47742-887D-4FAF-9A55-E3D91A03F8EC}" srcOrd="7" destOrd="0" presId="urn:microsoft.com/office/officeart/2011/layout/HexagonRadial"/>
    <dgm:cxn modelId="{732E9B68-E20F-41AB-A1F5-0F97EC96F42F}" type="presParOf" srcId="{08F47742-887D-4FAF-9A55-E3D91A03F8EC}" destId="{53255971-ED2C-4494-B110-498D9E375C94}" srcOrd="0" destOrd="0" presId="urn:microsoft.com/office/officeart/2011/layout/HexagonRadial"/>
    <dgm:cxn modelId="{88F2C4FC-0D14-48A1-A266-B79F1000D4E3}" type="presParOf" srcId="{636D1B0F-BC63-44FF-B376-2354B3585ADA}" destId="{5334CD88-52A1-4A9D-A891-89CA830A4705}" srcOrd="8" destOrd="0" presId="urn:microsoft.com/office/officeart/2011/layout/HexagonRadial"/>
    <dgm:cxn modelId="{07D35645-87B6-48DF-9C46-3EEB1F287C54}" type="presParOf" srcId="{636D1B0F-BC63-44FF-B376-2354B3585ADA}" destId="{0880BBCD-EAD2-4699-BB4F-989541A388B7}" srcOrd="9" destOrd="0" presId="urn:microsoft.com/office/officeart/2011/layout/HexagonRadial"/>
    <dgm:cxn modelId="{E2D26D60-6C15-4DC6-A6B7-DB2FC9A6A0CE}" type="presParOf" srcId="{0880BBCD-EAD2-4699-BB4F-989541A388B7}" destId="{912567B9-3F99-4300-97A4-83E39F5CD8B0}" srcOrd="0" destOrd="0" presId="urn:microsoft.com/office/officeart/2011/layout/HexagonRadial"/>
    <dgm:cxn modelId="{2A32BB22-E45A-4BDA-B8BB-700DC1B6218E}" type="presParOf" srcId="{636D1B0F-BC63-44FF-B376-2354B3585ADA}" destId="{19DF8CD3-18A2-4B64-889D-C6049A1A4A4D}" srcOrd="10" destOrd="0" presId="urn:microsoft.com/office/officeart/2011/layout/HexagonRadial"/>
    <dgm:cxn modelId="{8B668C27-7E47-4E14-8591-D3C2565E6951}" type="presParOf" srcId="{636D1B0F-BC63-44FF-B376-2354B3585ADA}" destId="{FD70BA50-33EF-4AA2-8E35-5B71FDB3C479}" srcOrd="11" destOrd="0" presId="urn:microsoft.com/office/officeart/2011/layout/HexagonRadial"/>
    <dgm:cxn modelId="{8796D955-B482-4564-8ABF-529FEE73679E}" type="presParOf" srcId="{FD70BA50-33EF-4AA2-8E35-5B71FDB3C479}" destId="{66FF8BCC-854D-4A3B-9D56-12091FF145C7}" srcOrd="0" destOrd="0" presId="urn:microsoft.com/office/officeart/2011/layout/HexagonRadial"/>
    <dgm:cxn modelId="{A11ED0A7-B3E6-446F-B64D-199567A80E5F}" type="presParOf" srcId="{636D1B0F-BC63-44FF-B376-2354B3585ADA}" destId="{955E2F14-7CCB-4DFB-A6AE-B1E8A3CC5EB6}" srcOrd="12" destOrd="0" presId="urn:microsoft.com/office/officeart/2011/layout/HexagonRadial"/>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631D9270-7B54-4D7C-8DD4-CF63D88EDDCF}" type="datetimeFigureOut">
              <a:rPr lang="en-US" smtClean="0"/>
              <a:t>6/1/2015</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0FDDC0B2-0EBF-4904-9EF4-D04E58D102EB}" type="slidenum">
              <a:rPr lang="en-US" smtClean="0"/>
              <a:t>‹#›</a:t>
            </a:fld>
            <a:endParaRPr lang="en-US"/>
          </a:p>
        </p:txBody>
      </p:sp>
    </p:spTree>
    <p:extLst>
      <p:ext uri="{BB962C8B-B14F-4D97-AF65-F5344CB8AC3E}">
        <p14:creationId xmlns:p14="http://schemas.microsoft.com/office/powerpoint/2010/main" val="267381364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fontAlgn="auto">
              <a:spcBef>
                <a:spcPts val="0"/>
              </a:spcBef>
              <a:spcAft>
                <a:spcPts val="0"/>
              </a:spcAft>
              <a:defRPr sz="1200">
                <a:latin typeface="+mn-lt"/>
              </a:defRPr>
            </a:lvl1pPr>
          </a:lstStyle>
          <a:p>
            <a:pPr>
              <a:defRPr/>
            </a:pPr>
            <a:fld id="{2291F084-C06D-49B0-B02F-18A6730B83F6}" type="datetimeFigureOut">
              <a:rPr lang="en-US"/>
              <a:pPr>
                <a:defRPr/>
              </a:pPr>
              <a:t>6/1/2015</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lvl="0"/>
            <a:endParaRPr lang="en-US" noProof="0" smtClean="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fontAlgn="auto">
              <a:spcBef>
                <a:spcPts val="0"/>
              </a:spcBef>
              <a:spcAft>
                <a:spcPts val="0"/>
              </a:spcAft>
              <a:defRPr sz="1200">
                <a:latin typeface="+mn-lt"/>
              </a:defRPr>
            </a:lvl1pPr>
          </a:lstStyle>
          <a:p>
            <a:pPr>
              <a:defRPr/>
            </a:pPr>
            <a:fld id="{7D5EC535-FC31-4244-9C64-EE05A8ED5E60}" type="slidenum">
              <a:rPr lang="en-US"/>
              <a:pPr>
                <a:defRPr/>
              </a:pPr>
              <a:t>‹#›</a:t>
            </a:fld>
            <a:endParaRPr lang="en-US"/>
          </a:p>
        </p:txBody>
      </p:sp>
    </p:spTree>
    <p:extLst>
      <p:ext uri="{BB962C8B-B14F-4D97-AF65-F5344CB8AC3E}">
        <p14:creationId xmlns:p14="http://schemas.microsoft.com/office/powerpoint/2010/main" val="243047116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mtClean="0"/>
              <a:t>We are also users</a:t>
            </a:r>
            <a:r>
              <a:rPr lang="en-US" baseline="0" smtClean="0"/>
              <a:t> of Slicer … use it to create our own application-specific toolkit</a:t>
            </a:r>
            <a:endParaRPr lang="en-US" smtClean="0"/>
          </a:p>
          <a:p>
            <a:endParaRPr lang="en-US"/>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a:t>
            </a:fld>
            <a:endParaRPr lang="en-US"/>
          </a:p>
        </p:txBody>
      </p:sp>
    </p:spTree>
    <p:extLst>
      <p:ext uri="{BB962C8B-B14F-4D97-AF65-F5344CB8AC3E}">
        <p14:creationId xmlns:p14="http://schemas.microsoft.com/office/powerpoint/2010/main" val="1727511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mtClean="0"/>
              <a:t>Great</a:t>
            </a:r>
            <a:r>
              <a:rPr lang="en-US" baseline="0" smtClean="0"/>
              <a:t> way to see whether an algo works or not, or compute data for research paper</a:t>
            </a:r>
          </a:p>
          <a:p>
            <a:pPr marL="171450" indent="-171450">
              <a:buFontTx/>
              <a:buChar char="-"/>
            </a:pPr>
            <a:r>
              <a:rPr lang="en-US" b="0" smtClean="0"/>
              <a:t>it is hard to keep the code working after the student leaves, as it is usually a set of independent scripts somehow orchestrated together</a:t>
            </a:r>
            <a:endParaRPr lang="en-US" b="0"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10</a:t>
            </a:fld>
            <a:endParaRPr lang="en-US"/>
          </a:p>
        </p:txBody>
      </p:sp>
    </p:spTree>
    <p:extLst>
      <p:ext uri="{BB962C8B-B14F-4D97-AF65-F5344CB8AC3E}">
        <p14:creationId xmlns:p14="http://schemas.microsoft.com/office/powerpoint/2010/main" val="326036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We can then go a step up from the low-level approach and use libraries for visualization and general image processing</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11</a:t>
            </a:fld>
            <a:endParaRPr lang="en-US"/>
          </a:p>
        </p:txBody>
      </p:sp>
    </p:spTree>
    <p:extLst>
      <p:ext uri="{BB962C8B-B14F-4D97-AF65-F5344CB8AC3E}">
        <p14:creationId xmlns:p14="http://schemas.microsoft.com/office/powerpoint/2010/main" val="326036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mtClean="0"/>
              <a:t>We arrived to our choice of development process</a:t>
            </a:r>
          </a:p>
          <a:p>
            <a:pPr marL="171450" indent="-171450">
              <a:buFontTx/>
              <a:buChar char="-"/>
            </a:pPr>
            <a:r>
              <a:rPr lang="en-US" smtClean="0"/>
              <a:t>MeVisLab and MITK</a:t>
            </a:r>
          </a:p>
          <a:p>
            <a:pPr marL="171450" indent="-171450">
              <a:buFontTx/>
              <a:buChar char="-"/>
            </a:pPr>
            <a:r>
              <a:rPr lang="en-US" smtClean="0"/>
              <a:t>Main takeaway (besides abundance of features) is the ability to leverage the platform's quality control and testing mechanisms, thus ensuring high software quality</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12</a:t>
            </a:fld>
            <a:endParaRPr lang="en-US"/>
          </a:p>
        </p:txBody>
      </p:sp>
    </p:spTree>
    <p:extLst>
      <p:ext uri="{BB962C8B-B14F-4D97-AF65-F5344CB8AC3E}">
        <p14:creationId xmlns:p14="http://schemas.microsoft.com/office/powerpoint/2010/main" val="3260369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Approach is to leverage… By doing so, we can minimize parallel developments of for example visualization or registration tools, that are otherwise crucial parts of an RT research toolkit.</a:t>
            </a:r>
          </a:p>
          <a:p>
            <a:r>
              <a:rPr lang="en-US" dirty="0" smtClean="0"/>
              <a:t>We aim SlicerRT to be a hub for…The hub approach is illustrated on the right side. It shows that SlicerRT cooperates with multiple treatment planning systems and </a:t>
            </a:r>
            <a:r>
              <a:rPr lang="en-US" dirty="0" err="1" smtClean="0"/>
              <a:t>Matlab</a:t>
            </a:r>
            <a:r>
              <a:rPr lang="en-US" dirty="0" smtClean="0"/>
              <a:t>, using their native formats.</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13</a:t>
            </a:fld>
            <a:endParaRPr lang="en-US"/>
          </a:p>
        </p:txBody>
      </p:sp>
    </p:spTree>
    <p:extLst>
      <p:ext uri="{BB962C8B-B14F-4D97-AF65-F5344CB8AC3E}">
        <p14:creationId xmlns:p14="http://schemas.microsoft.com/office/powerpoint/2010/main" val="12829846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diagram explains the general workflow that SlicerRT supports.</a:t>
            </a:r>
          </a:p>
          <a:p>
            <a:r>
              <a:rPr lang="en-US" baseline="0" dirty="0" smtClean="0"/>
              <a:t>…It is followed by the analysis of the data using both 3D Slicer and * SlicerRT tools and algorithms…</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14</a:t>
            </a:fld>
            <a:endParaRPr lang="en-US"/>
          </a:p>
        </p:txBody>
      </p:sp>
    </p:spTree>
    <p:extLst>
      <p:ext uri="{BB962C8B-B14F-4D97-AF65-F5344CB8AC3E}">
        <p14:creationId xmlns:p14="http://schemas.microsoft.com/office/powerpoint/2010/main" val="3950112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main feature groups of SlicerRT</a:t>
            </a:r>
          </a:p>
          <a:p>
            <a:r>
              <a:rPr lang="en-US" smtClean="0"/>
              <a:t>The </a:t>
            </a:r>
            <a:r>
              <a:rPr lang="en-US" dirty="0" smtClean="0"/>
              <a:t>first step of every RT research workflow … … seamless handling and loading of the data using only the DICOM browser in 3D Slicer</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15</a:t>
            </a:fld>
            <a:endParaRPr lang="en-US"/>
          </a:p>
        </p:txBody>
      </p:sp>
    </p:spTree>
    <p:extLst>
      <p:ext uri="{BB962C8B-B14F-4D97-AF65-F5344CB8AC3E}">
        <p14:creationId xmlns:p14="http://schemas.microsoft.com/office/powerpoint/2010/main" val="10415113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seamless handling and loading of the data using only the DICOM browser …</a:t>
            </a:r>
          </a:p>
          <a:p>
            <a:r>
              <a:rPr lang="en-US" smtClean="0"/>
              <a:t>… common with MITK</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16</a:t>
            </a:fld>
            <a:endParaRPr lang="en-US"/>
          </a:p>
        </p:txBody>
      </p:sp>
    </p:spTree>
    <p:extLst>
      <p:ext uri="{BB962C8B-B14F-4D97-AF65-F5344CB8AC3E}">
        <p14:creationId xmlns:p14="http://schemas.microsoft.com/office/powerpoint/2010/main" val="1041511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The next feature group is contour analysis, that incorporates several modules in SlicerRT.</a:t>
            </a:r>
          </a:p>
          <a:p>
            <a:r>
              <a:rPr lang="en-US" smtClean="0"/>
              <a:t>Next</a:t>
            </a:r>
            <a:r>
              <a:rPr lang="en-US" baseline="0" smtClean="0"/>
              <a:t> slide</a:t>
            </a:r>
            <a:endParaRPr lang="en-US" dirty="0" smtClean="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17</a:t>
            </a:fld>
            <a:endParaRPr lang="en-US"/>
          </a:p>
        </p:txBody>
      </p:sp>
    </p:spTree>
    <p:extLst>
      <p:ext uri="{BB962C8B-B14F-4D97-AF65-F5344CB8AC3E}">
        <p14:creationId xmlns:p14="http://schemas.microsoft.com/office/powerpoint/2010/main" val="42046538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Improving this feature is one of our main focus now…. rasterize a model to a volume, … more complex … a student of ours will carry part of this out in DKFZ in Heidelberg this summer.</a:t>
            </a:r>
            <a:r>
              <a:rPr lang="en-US" baseline="0"/>
              <a:t> </a:t>
            </a:r>
            <a:r>
              <a:rPr lang="en-US" baseline="0" smtClean="0"/>
              <a:t>… skip inconvenient ribbon phase</a:t>
            </a:r>
            <a:endParaRPr lang="en-US" smtClean="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18</a:t>
            </a:fld>
            <a:endParaRPr lang="en-US"/>
          </a:p>
        </p:txBody>
      </p:sp>
    </p:spTree>
    <p:extLst>
      <p:ext uri="{BB962C8B-B14F-4D97-AF65-F5344CB8AC3E}">
        <p14:creationId xmlns:p14="http://schemas.microsoft.com/office/powerpoint/2010/main" val="42046538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margins</a:t>
            </a:r>
            <a:r>
              <a:rPr lang="en-US" baseline="0" smtClean="0"/>
              <a:t> … composite structures</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19</a:t>
            </a:fld>
            <a:endParaRPr lang="en-US"/>
          </a:p>
        </p:txBody>
      </p:sp>
    </p:spTree>
    <p:extLst>
      <p:ext uri="{BB962C8B-B14F-4D97-AF65-F5344CB8AC3E}">
        <p14:creationId xmlns:p14="http://schemas.microsoft.com/office/powerpoint/2010/main" val="4204653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Starting from a bird’s eye view so that you can get</a:t>
            </a:r>
            <a:r>
              <a:rPr lang="en-US" baseline="0" dirty="0" smtClean="0"/>
              <a:t> a better grasp on the utility of this method</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2</a:t>
            </a:fld>
            <a:endParaRPr lang="en-US" dirty="0"/>
          </a:p>
        </p:txBody>
      </p:sp>
    </p:spTree>
    <p:extLst>
      <p:ext uri="{BB962C8B-B14F-4D97-AF65-F5344CB8AC3E}">
        <p14:creationId xmlns:p14="http://schemas.microsoft.com/office/powerpoint/2010/main" val="17257878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20</a:t>
            </a:fld>
            <a:endParaRPr lang="en-US"/>
          </a:p>
        </p:txBody>
      </p:sp>
    </p:spTree>
    <p:extLst>
      <p:ext uri="{BB962C8B-B14F-4D97-AF65-F5344CB8AC3E}">
        <p14:creationId xmlns:p14="http://schemas.microsoft.com/office/powerpoint/2010/main" val="42046538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CA" dirty="0"/>
          </a:p>
        </p:txBody>
      </p:sp>
      <p:sp>
        <p:nvSpPr>
          <p:cNvPr id="4" name="Slide Number Placeholder 3"/>
          <p:cNvSpPr>
            <a:spLocks noGrp="1"/>
          </p:cNvSpPr>
          <p:nvPr>
            <p:ph type="sldNum" sz="quarter" idx="10"/>
          </p:nvPr>
        </p:nvSpPr>
        <p:spPr/>
        <p:txBody>
          <a:bodyPr/>
          <a:lstStyle/>
          <a:p>
            <a:fld id="{1F1EA7EA-3873-4A18-AC34-55CD348F4F74}" type="slidenum">
              <a:rPr lang="en-US" smtClean="0"/>
              <a:pPr/>
              <a:t>23</a:t>
            </a:fld>
            <a:endParaRPr lang="en-US"/>
          </a:p>
        </p:txBody>
      </p:sp>
    </p:spTree>
    <p:extLst>
      <p:ext uri="{BB962C8B-B14F-4D97-AF65-F5344CB8AC3E}">
        <p14:creationId xmlns:p14="http://schemas.microsoft.com/office/powerpoint/2010/main" val="9235252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This module provide basic framework for RT planning and dose calculation.</a:t>
            </a:r>
          </a:p>
          <a:p>
            <a:r>
              <a:rPr lang="en-US" sz="1200" kern="1200" dirty="0" smtClean="0">
                <a:solidFill>
                  <a:schemeClr val="tx1"/>
                </a:solidFill>
                <a:effectLst/>
                <a:latin typeface="+mn-lt"/>
                <a:ea typeface="+mn-ea"/>
                <a:cs typeface="+mn-cs"/>
              </a:rPr>
              <a:t>1. Visualize RT plan.</a:t>
            </a:r>
            <a:r>
              <a:rPr lang="en-US" sz="1200" kern="1200" baseline="0" dirty="0" smtClean="0">
                <a:solidFill>
                  <a:schemeClr val="tx1"/>
                </a:solidFill>
                <a:effectLst/>
                <a:latin typeface="+mn-lt"/>
                <a:ea typeface="+mn-ea"/>
                <a:cs typeface="+mn-cs"/>
              </a:rPr>
              <a:t>  1A. QA purposes   1B. IMRT optimization   (</a:t>
            </a:r>
            <a:r>
              <a:rPr lang="en-US" sz="1200" kern="1200" dirty="0" smtClean="0">
                <a:solidFill>
                  <a:schemeClr val="tx1"/>
                </a:solidFill>
                <a:effectLst/>
                <a:latin typeface="+mn-lt"/>
                <a:ea typeface="+mn-ea"/>
                <a:cs typeface="+mn-cs"/>
              </a:rPr>
              <a:t>once they have a nice dose matrix, they want to show the beams overlaid with the dose</a:t>
            </a:r>
            <a:r>
              <a:rPr lang="en-US" sz="1200" kern="1200" baseline="0" dirty="0" smtClean="0">
                <a:solidFill>
                  <a:schemeClr val="tx1"/>
                </a:solidFill>
                <a:effectLst/>
                <a:latin typeface="+mn-lt"/>
                <a:ea typeface="+mn-ea"/>
                <a:cs typeface="+mn-cs"/>
              </a:rPr>
              <a:t>)</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2. Dose calculation</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28</a:t>
            </a:fld>
            <a:endParaRPr lang="en-US"/>
          </a:p>
        </p:txBody>
      </p:sp>
    </p:spTree>
    <p:extLst>
      <p:ext uri="{BB962C8B-B14F-4D97-AF65-F5344CB8AC3E}">
        <p14:creationId xmlns:p14="http://schemas.microsoft.com/office/powerpoint/2010/main" val="738953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Spherical target at the center of a cylinder.</a:t>
            </a:r>
          </a:p>
          <a:p>
            <a:r>
              <a:rPr lang="en-US" dirty="0" smtClean="0"/>
              <a:t>Choose target in UI -&gt; Aperture, conform to the target</a:t>
            </a:r>
          </a:p>
          <a:p>
            <a:r>
              <a:rPr lang="en-US" dirty="0" smtClean="0"/>
              <a:t>Range compensator: black</a:t>
            </a:r>
            <a:r>
              <a:rPr lang="en-US" baseline="0" dirty="0" smtClean="0"/>
              <a:t>=thin, gray=thicker</a:t>
            </a:r>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29</a:t>
            </a:fld>
            <a:endParaRPr lang="en-US"/>
          </a:p>
        </p:txBody>
      </p:sp>
    </p:spTree>
    <p:extLst>
      <p:ext uri="{BB962C8B-B14F-4D97-AF65-F5344CB8AC3E}">
        <p14:creationId xmlns:p14="http://schemas.microsoft.com/office/powerpoint/2010/main" val="31452249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other current focus of research and development is data management …</a:t>
            </a:r>
          </a:p>
          <a:p>
            <a:r>
              <a:rPr lang="en-US" dirty="0" smtClean="0"/>
              <a:t>many nice features … overviewing the loaded data inconvenient … familiar to TPS and </a:t>
            </a:r>
            <a:r>
              <a:rPr lang="en-US" dirty="0" err="1" smtClean="0"/>
              <a:t>eval</a:t>
            </a:r>
            <a:r>
              <a:rPr lang="en-US" dirty="0" smtClean="0"/>
              <a:t>. </a:t>
            </a:r>
            <a:r>
              <a:rPr lang="en-US" dirty="0" err="1" smtClean="0"/>
              <a:t>ws</a:t>
            </a:r>
            <a:r>
              <a:rPr lang="en-US" dirty="0" smtClean="0"/>
              <a:t>.</a:t>
            </a:r>
            <a:r>
              <a:rPr lang="en-US" baseline="0" dirty="0" smtClean="0"/>
              <a:t> </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31</a:t>
            </a:fld>
            <a:endParaRPr lang="en-US"/>
          </a:p>
        </p:txBody>
      </p:sp>
    </p:spTree>
    <p:extLst>
      <p:ext uri="{BB962C8B-B14F-4D97-AF65-F5344CB8AC3E}">
        <p14:creationId xmlns:p14="http://schemas.microsoft.com/office/powerpoint/2010/main" val="15477276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Plugins providing “roles”</a:t>
            </a:r>
          </a:p>
          <a:p>
            <a:r>
              <a:rPr lang="en-US" dirty="0" smtClean="0"/>
              <a:t>Wide range of problems to solve here:</a:t>
            </a:r>
            <a:r>
              <a:rPr lang="en-US" baseline="0" dirty="0" smtClean="0"/>
              <a:t> context menu actions can go a long way (see PLD)</a:t>
            </a:r>
          </a:p>
          <a:p>
            <a:r>
              <a:rPr lang="en-US" baseline="0" dirty="0" smtClean="0"/>
              <a:t>Black: core plugins, Blue: plugins provided by SlicerRT, Green: everybody can contribute!</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32</a:t>
            </a:fld>
            <a:endParaRPr lang="en-US"/>
          </a:p>
        </p:txBody>
      </p:sp>
    </p:spTree>
    <p:extLst>
      <p:ext uri="{BB962C8B-B14F-4D97-AF65-F5344CB8AC3E}">
        <p14:creationId xmlns:p14="http://schemas.microsoft.com/office/powerpoint/2010/main" val="22562046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basically a Slicer module that includes a full layout, and can be run separately from the main Slicer window, thus allowing a simplified, workflow-based interface, so that the user can focus on the task at hand</a:t>
            </a:r>
          </a:p>
          <a:p>
            <a:r>
              <a:rPr lang="en-US" smtClean="0"/>
              <a:t>… in detail tomorrow</a:t>
            </a:r>
            <a:endParaRPr lang="en-US"/>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33</a:t>
            </a:fld>
            <a:endParaRPr lang="en-US"/>
          </a:p>
        </p:txBody>
      </p:sp>
    </p:spTree>
    <p:extLst>
      <p:ext uri="{BB962C8B-B14F-4D97-AF65-F5344CB8AC3E}">
        <p14:creationId xmlns:p14="http://schemas.microsoft.com/office/powerpoint/2010/main" val="428331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quality of our software, which means stability, reliability, accuracy, flexibility, extensibility and maintainability is ensured by following the strict and proven development processes we adapted, and the verification and validation performed by the automated testing system. The</a:t>
            </a:r>
            <a:r>
              <a:rPr lang="en-US" baseline="0" dirty="0" smtClean="0"/>
              <a:t> automated unit and application tests run …</a:t>
            </a:r>
            <a:endParaRPr lang="en-US" dirty="0" smtClean="0"/>
          </a:p>
          <a:p>
            <a:r>
              <a:rPr lang="en-US" dirty="0" smtClean="0"/>
              <a:t>The reliability and accuracy of the SlicerRT algorithms are ensured through a series of validation tests, in course of which our results are compared to the results of other software packages, such as Pinnacle or CERR.</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35</a:t>
            </a:fld>
            <a:endParaRPr lang="en-US"/>
          </a:p>
        </p:txBody>
      </p:sp>
    </p:spTree>
    <p:extLst>
      <p:ext uri="{BB962C8B-B14F-4D97-AF65-F5344CB8AC3E}">
        <p14:creationId xmlns:p14="http://schemas.microsoft.com/office/powerpoint/2010/main" val="28725170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SlicerRT is distributed as a 3D Slicer extension. It can be easily found and installed from the Slicer </a:t>
            </a:r>
            <a:r>
              <a:rPr lang="en-US" dirty="0" err="1" smtClean="0"/>
              <a:t>AppStore</a:t>
            </a:r>
            <a:r>
              <a:rPr lang="en-US" dirty="0" smtClean="0"/>
              <a:t>.</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36</a:t>
            </a:fld>
            <a:endParaRPr lang="en-US"/>
          </a:p>
        </p:txBody>
      </p:sp>
    </p:spTree>
    <p:extLst>
      <p:ext uri="{BB962C8B-B14F-4D97-AF65-F5344CB8AC3E}">
        <p14:creationId xmlns:p14="http://schemas.microsoft.com/office/powerpoint/2010/main" val="16339896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37</a:t>
            </a:fld>
            <a:endParaRPr lang="en-US"/>
          </a:p>
        </p:txBody>
      </p:sp>
    </p:spTree>
    <p:extLst>
      <p:ext uri="{BB962C8B-B14F-4D97-AF65-F5344CB8AC3E}">
        <p14:creationId xmlns:p14="http://schemas.microsoft.com/office/powerpoint/2010/main" val="201094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3</a:t>
            </a:fld>
            <a:endParaRPr lang="en-US" dirty="0"/>
          </a:p>
        </p:txBody>
      </p:sp>
    </p:spTree>
    <p:extLst>
      <p:ext uri="{BB962C8B-B14F-4D97-AF65-F5344CB8AC3E}">
        <p14:creationId xmlns:p14="http://schemas.microsoft.com/office/powerpoint/2010/main" val="35977203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4</a:t>
            </a:fld>
            <a:endParaRPr lang="en-US" dirty="0"/>
          </a:p>
        </p:txBody>
      </p:sp>
    </p:spTree>
    <p:extLst>
      <p:ext uri="{BB962C8B-B14F-4D97-AF65-F5344CB8AC3E}">
        <p14:creationId xmlns:p14="http://schemas.microsoft.com/office/powerpoint/2010/main" val="4134916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5</a:t>
            </a:fld>
            <a:endParaRPr lang="en-US" dirty="0"/>
          </a:p>
        </p:txBody>
      </p:sp>
    </p:spTree>
    <p:extLst>
      <p:ext uri="{BB962C8B-B14F-4D97-AF65-F5344CB8AC3E}">
        <p14:creationId xmlns:p14="http://schemas.microsoft.com/office/powerpoint/2010/main" val="574377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6</a:t>
            </a:fld>
            <a:endParaRPr lang="en-US" dirty="0"/>
          </a:p>
        </p:txBody>
      </p:sp>
    </p:spTree>
    <p:extLst>
      <p:ext uri="{BB962C8B-B14F-4D97-AF65-F5344CB8AC3E}">
        <p14:creationId xmlns:p14="http://schemas.microsoft.com/office/powerpoint/2010/main" val="3195967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Runs under the umbrella project</a:t>
            </a:r>
            <a:r>
              <a:rPr lang="en-US" baseline="0" dirty="0" smtClean="0"/>
              <a:t> SparKit: </a:t>
            </a:r>
            <a:r>
              <a:rPr lang="en-US" dirty="0" smtClean="0"/>
              <a:t>Software Platform</a:t>
            </a:r>
            <a:r>
              <a:rPr lang="en-US" baseline="0" dirty="0" smtClean="0"/>
              <a:t> and Adaptive </a:t>
            </a:r>
            <a:r>
              <a:rPr lang="en-US" dirty="0"/>
              <a:t>Radiotherapy Kit</a:t>
            </a:r>
          </a:p>
          <a:p>
            <a:r>
              <a:rPr lang="en-US" dirty="0"/>
              <a:t>Originally funded by OCAIRO, didn’t cover platform development. </a:t>
            </a:r>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7</a:t>
            </a:fld>
            <a:endParaRPr lang="en-US"/>
          </a:p>
        </p:txBody>
      </p:sp>
    </p:spTree>
    <p:extLst>
      <p:ext uri="{BB962C8B-B14F-4D97-AF65-F5344CB8AC3E}">
        <p14:creationId xmlns:p14="http://schemas.microsoft.com/office/powerpoint/2010/main" val="3260369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mtClean="0"/>
              <a:t>Lack </a:t>
            </a:r>
            <a:r>
              <a:rPr lang="en-US" dirty="0" smtClean="0"/>
              <a:t>of a comprehensive</a:t>
            </a:r>
            <a:r>
              <a:rPr lang="en-US" baseline="0" dirty="0" smtClean="0"/>
              <a:t> and</a:t>
            </a:r>
            <a:r>
              <a:rPr lang="en-US" dirty="0" smtClean="0"/>
              <a:t> open radiation </a:t>
            </a:r>
            <a:r>
              <a:rPr lang="en-US" smtClean="0"/>
              <a:t>therapy toolkit</a:t>
            </a:r>
            <a:endParaRPr lang="en-US" dirty="0" smtClean="0"/>
          </a:p>
          <a:p>
            <a:pPr marL="171450" indent="-171450">
              <a:buFontTx/>
              <a:buChar char="-"/>
            </a:pPr>
            <a:r>
              <a:rPr lang="en-US" smtClean="0"/>
              <a:t>RT </a:t>
            </a:r>
            <a:r>
              <a:rPr lang="en-US" dirty="0" smtClean="0"/>
              <a:t>researchers use commercial TPSs along with existing research tools.</a:t>
            </a:r>
            <a:r>
              <a:rPr lang="en-US" baseline="0" dirty="0" smtClean="0"/>
              <a:t> Both categories have serious shortcomings when being used for research </a:t>
            </a:r>
            <a:r>
              <a:rPr lang="en-US" baseline="0" smtClean="0"/>
              <a:t>purposes.</a:t>
            </a:r>
          </a:p>
          <a:p>
            <a:pPr marL="171450" indent="-171450">
              <a:buFontTx/>
              <a:buChar char="-"/>
            </a:pPr>
            <a:r>
              <a:rPr lang="en-US" baseline="0" smtClean="0"/>
              <a:t>This is somewhat analogous to the source of these tools, being the industry and the academy. Both sides have their own objectives and strengths, but what is in the middle, namely translational research, is seriously neglected … valley of death</a:t>
            </a:r>
            <a:endParaRPr lang="en-US" baseline="0" dirty="0" smtClean="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8</a:t>
            </a:fld>
            <a:endParaRPr lang="en-US"/>
          </a:p>
        </p:txBody>
      </p:sp>
    </p:spTree>
    <p:extLst>
      <p:ext uri="{BB962C8B-B14F-4D97-AF65-F5344CB8AC3E}">
        <p14:creationId xmlns:p14="http://schemas.microsoft.com/office/powerpoint/2010/main" val="796800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different ways to develop medical research software, to show what people do, what is the problem with some approaches, and why we do things the way we do.</a:t>
            </a:r>
          </a:p>
          <a:p>
            <a:pPr marL="171450" indent="-171450">
              <a:buFontTx/>
              <a:buChar char="-"/>
            </a:pPr>
            <a:r>
              <a:rPr lang="en-US" smtClean="0"/>
              <a:t>Very fast applications can be written this way, but it takes a lot of otherwise unnecessary work</a:t>
            </a:r>
          </a:p>
          <a:p>
            <a:pPr marL="171450" indent="-171450">
              <a:buFontTx/>
              <a:buChar char="-"/>
            </a:pPr>
            <a:r>
              <a:rPr lang="en-US" smtClean="0"/>
              <a:t>In my opinion … least desirable option … fun to implement renderer</a:t>
            </a:r>
            <a:r>
              <a:rPr lang="en-US" baseline="0" smtClean="0"/>
              <a:t> and threshold tool …</a:t>
            </a:r>
            <a:endParaRPr lang="en-US" dirty="0"/>
          </a:p>
        </p:txBody>
      </p:sp>
      <p:sp>
        <p:nvSpPr>
          <p:cNvPr id="4" name="Slide Number Placeholder 3"/>
          <p:cNvSpPr>
            <a:spLocks noGrp="1"/>
          </p:cNvSpPr>
          <p:nvPr>
            <p:ph type="sldNum" sz="quarter" idx="10"/>
          </p:nvPr>
        </p:nvSpPr>
        <p:spPr/>
        <p:txBody>
          <a:bodyPr/>
          <a:lstStyle/>
          <a:p>
            <a:pPr>
              <a:defRPr/>
            </a:pPr>
            <a:fld id="{7D5EC535-FC31-4244-9C64-EE05A8ED5E60}" type="slidenum">
              <a:rPr lang="en-US" smtClean="0"/>
              <a:pPr>
                <a:defRPr/>
              </a:pPr>
              <a:t>9</a:t>
            </a:fld>
            <a:endParaRPr lang="en-US"/>
          </a:p>
        </p:txBody>
      </p:sp>
    </p:spTree>
    <p:extLst>
      <p:ext uri="{BB962C8B-B14F-4D97-AF65-F5344CB8AC3E}">
        <p14:creationId xmlns:p14="http://schemas.microsoft.com/office/powerpoint/2010/main" val="3260369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1" descr="C:\lasso\PerkFacilities\PerkWeb\images\logo-Queens.gif"/>
          <p:cNvPicPr>
            <a:picLocks noChangeAspect="1" noChangeArrowheads="1"/>
          </p:cNvPicPr>
          <p:nvPr userDrawn="1"/>
        </p:nvPicPr>
        <p:blipFill>
          <a:blip r:embed="rId2" cstate="print"/>
          <a:srcRect/>
          <a:stretch>
            <a:fillRect/>
          </a:stretch>
        </p:blipFill>
        <p:spPr bwMode="auto">
          <a:xfrm>
            <a:off x="4876800" y="5568294"/>
            <a:ext cx="1447800" cy="983305"/>
          </a:xfrm>
          <a:prstGeom prst="rect">
            <a:avLst/>
          </a:prstGeom>
          <a:noFill/>
          <a:ln w="9525">
            <a:noFill/>
            <a:miter lim="800000"/>
            <a:headEnd/>
            <a:tailEnd/>
          </a:ln>
        </p:spPr>
      </p:pic>
      <p:pic>
        <p:nvPicPr>
          <p:cNvPr id="5" name="Picture 3" descr="C:\lasso\My Dropbox\PerkWeb\PerkLogo2010-base-with-text-300dpi.png"/>
          <p:cNvPicPr>
            <a:picLocks noChangeAspect="1" noChangeArrowheads="1"/>
          </p:cNvPicPr>
          <p:nvPr userDrawn="1"/>
        </p:nvPicPr>
        <p:blipFill>
          <a:blip r:embed="rId3" cstate="print"/>
          <a:srcRect/>
          <a:stretch>
            <a:fillRect/>
          </a:stretch>
        </p:blipFill>
        <p:spPr bwMode="auto">
          <a:xfrm>
            <a:off x="457200" y="5718175"/>
            <a:ext cx="3886200" cy="682625"/>
          </a:xfrm>
          <a:prstGeom prst="rect">
            <a:avLst/>
          </a:prstGeom>
          <a:noFill/>
          <a:ln w="9525">
            <a:noFill/>
            <a:miter lim="800000"/>
            <a:headEnd/>
            <a:tailEnd/>
          </a:ln>
        </p:spPr>
      </p:pic>
      <p:sp>
        <p:nvSpPr>
          <p:cNvPr id="2" name="Title 1"/>
          <p:cNvSpPr>
            <a:spLocks noGrp="1"/>
          </p:cNvSpPr>
          <p:nvPr>
            <p:ph type="ctrTitle"/>
          </p:nvPr>
        </p:nvSpPr>
        <p:spPr>
          <a:xfrm>
            <a:off x="685800" y="15240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279775"/>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pic>
        <p:nvPicPr>
          <p:cNvPr id="6" name="Picture 2" descr="https://www.assembla.com/spaces/sparkit/documents/bgXSN-0nyr4kG7eJe5cbCb/download/bgXSN-0nyr4kG7eJe5cbCb"/>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795861" y="5474179"/>
            <a:ext cx="1738539" cy="11706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4" name="Picture 1" descr="C:\lasso\PerkFacilities\PerkWeb\images\logo-Queens.gif"/>
          <p:cNvPicPr>
            <a:picLocks noChangeAspect="1" noChangeArrowheads="1"/>
          </p:cNvPicPr>
          <p:nvPr userDrawn="1"/>
        </p:nvPicPr>
        <p:blipFill>
          <a:blip r:embed="rId2" cstate="print"/>
          <a:srcRect/>
          <a:stretch>
            <a:fillRect/>
          </a:stretch>
        </p:blipFill>
        <p:spPr bwMode="auto">
          <a:xfrm>
            <a:off x="1063625" y="6270170"/>
            <a:ext cx="688975" cy="468313"/>
          </a:xfrm>
          <a:prstGeom prst="rect">
            <a:avLst/>
          </a:prstGeom>
          <a:noFill/>
          <a:ln w="9525">
            <a:noFill/>
            <a:miter lim="800000"/>
            <a:headEnd/>
            <a:tailEnd/>
          </a:ln>
        </p:spPr>
      </p:pic>
      <p:pic>
        <p:nvPicPr>
          <p:cNvPr id="5" name="Picture 5" descr="C:\lasso\My Dropbox\PerkWeb\PerkLogo2010-base-white-round-45dpi.png"/>
          <p:cNvPicPr>
            <a:picLocks noChangeAspect="1" noChangeArrowheads="1"/>
          </p:cNvPicPr>
          <p:nvPr userDrawn="1"/>
        </p:nvPicPr>
        <p:blipFill>
          <a:blip r:embed="rId3" cstate="print"/>
          <a:srcRect/>
          <a:stretch>
            <a:fillRect/>
          </a:stretch>
        </p:blipFill>
        <p:spPr bwMode="auto">
          <a:xfrm>
            <a:off x="457200" y="6248400"/>
            <a:ext cx="457200" cy="457200"/>
          </a:xfrm>
          <a:prstGeom prst="rect">
            <a:avLst/>
          </a:prstGeom>
          <a:noFill/>
          <a:ln w="9525">
            <a:noFill/>
            <a:miter lim="800000"/>
            <a:headEnd/>
            <a:tailEnd/>
          </a:ln>
        </p:spPr>
      </p:pic>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8"/>
          <p:cNvSpPr>
            <a:spLocks noGrp="1"/>
          </p:cNvSpPr>
          <p:nvPr>
            <p:ph type="title"/>
          </p:nvPr>
        </p:nvSpPr>
        <p:spPr/>
        <p:txBody>
          <a:bodyPr/>
          <a:lstStyle/>
          <a:p>
            <a:r>
              <a:rPr lang="en-US" smtClean="0"/>
              <a:t>Click to edit Master title style</a:t>
            </a:r>
            <a:endParaRPr lang="en-US"/>
          </a:p>
        </p:txBody>
      </p:sp>
      <p:sp>
        <p:nvSpPr>
          <p:cNvPr id="6" name="Slide Number Placeholder 9"/>
          <p:cNvSpPr>
            <a:spLocks noGrp="1"/>
          </p:cNvSpPr>
          <p:nvPr>
            <p:ph type="sldNum" sz="quarter" idx="10"/>
          </p:nvPr>
        </p:nvSpPr>
        <p:spPr>
          <a:xfrm>
            <a:off x="7162800" y="6356350"/>
            <a:ext cx="533400" cy="365125"/>
          </a:xfrm>
        </p:spPr>
        <p:txBody>
          <a:bodyPr/>
          <a:lstStyle>
            <a:lvl1pPr>
              <a:defRPr/>
            </a:lvl1pPr>
          </a:lstStyle>
          <a:p>
            <a:pPr algn="ctr">
              <a:defRPr/>
            </a:pPr>
            <a:r>
              <a:rPr lang="en-US" dirty="0" smtClean="0"/>
              <a:t>- </a:t>
            </a:r>
            <a:fld id="{CF70E430-998E-4908-836F-E9BC2B613AC2}" type="slidenum">
              <a:rPr lang="en-US" smtClean="0"/>
              <a:pPr algn="ctr">
                <a:defRPr/>
              </a:pPr>
              <a:t>‹#›</a:t>
            </a:fld>
            <a:r>
              <a:rPr lang="en-US" dirty="0" smtClean="0"/>
              <a:t> -</a:t>
            </a:r>
            <a:endParaRPr lang="en-US" dirty="0"/>
          </a:p>
        </p:txBody>
      </p:sp>
      <p:sp>
        <p:nvSpPr>
          <p:cNvPr id="7" name="Footer Placeholder 10"/>
          <p:cNvSpPr>
            <a:spLocks noGrp="1"/>
          </p:cNvSpPr>
          <p:nvPr>
            <p:ph type="ftr" sz="quarter" idx="11"/>
          </p:nvPr>
        </p:nvSpPr>
        <p:spPr>
          <a:xfrm>
            <a:off x="1905000" y="6356350"/>
            <a:ext cx="5257800" cy="365125"/>
          </a:xfrm>
        </p:spPr>
        <p:txBody>
          <a:bodyPr/>
          <a:lstStyle>
            <a:lvl1pPr>
              <a:defRPr/>
            </a:lvl1pPr>
          </a:lstStyle>
          <a:p>
            <a:pPr>
              <a:defRPr/>
            </a:pPr>
            <a:r>
              <a:rPr lang="en-US" dirty="0" smtClean="0"/>
              <a:t>Laboratory for Percutaneous Surgery – Copyright © Queen’s University, 2015</a:t>
            </a:r>
            <a:endParaRPr lang="en-US" dirty="0"/>
          </a:p>
        </p:txBody>
      </p:sp>
      <p:pic>
        <p:nvPicPr>
          <p:cNvPr id="8" name="Picture 2" descr="https://www.assembla.com/spaces/sparkit/documents/bgXSN-0nyr4kG7eJe5cbCb/download/bgXSN-0nyr4kG7eJe5cbCb"/>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848600" y="6211006"/>
            <a:ext cx="869270" cy="5853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7" name="Picture 1" descr="C:\lasso\PerkFacilities\PerkWeb\images\logo-Queens.gif"/>
          <p:cNvPicPr>
            <a:picLocks noChangeAspect="1" noChangeArrowheads="1"/>
          </p:cNvPicPr>
          <p:nvPr userDrawn="1"/>
        </p:nvPicPr>
        <p:blipFill>
          <a:blip r:embed="rId2" cstate="print"/>
          <a:srcRect/>
          <a:stretch>
            <a:fillRect/>
          </a:stretch>
        </p:blipFill>
        <p:spPr bwMode="auto">
          <a:xfrm>
            <a:off x="1063625" y="6270170"/>
            <a:ext cx="688975" cy="468313"/>
          </a:xfrm>
          <a:prstGeom prst="rect">
            <a:avLst/>
          </a:prstGeom>
          <a:noFill/>
          <a:ln w="9525">
            <a:noFill/>
            <a:miter lim="800000"/>
            <a:headEnd/>
            <a:tailEnd/>
          </a:ln>
        </p:spPr>
      </p:pic>
      <p:pic>
        <p:nvPicPr>
          <p:cNvPr id="8" name="Picture 5" descr="C:\lasso\My Dropbox\PerkWeb\PerkLogo2010-base-white-round-45dpi.png"/>
          <p:cNvPicPr>
            <a:picLocks noChangeAspect="1" noChangeArrowheads="1"/>
          </p:cNvPicPr>
          <p:nvPr userDrawn="1"/>
        </p:nvPicPr>
        <p:blipFill>
          <a:blip r:embed="rId3" cstate="print"/>
          <a:srcRect/>
          <a:stretch>
            <a:fillRect/>
          </a:stretch>
        </p:blipFill>
        <p:spPr bwMode="auto">
          <a:xfrm>
            <a:off x="457200" y="6248400"/>
            <a:ext cx="457200" cy="457200"/>
          </a:xfrm>
          <a:prstGeom prst="rect">
            <a:avLst/>
          </a:prstGeom>
          <a:noFill/>
          <a:ln w="9525">
            <a:noFill/>
            <a:miter lim="800000"/>
            <a:headEnd/>
            <a:tailEnd/>
          </a:ln>
        </p:spPr>
      </p:pic>
      <p:sp>
        <p:nvSpPr>
          <p:cNvPr id="9" name="Slide Number Placeholder 9"/>
          <p:cNvSpPr>
            <a:spLocks noGrp="1"/>
          </p:cNvSpPr>
          <p:nvPr>
            <p:ph type="sldNum" sz="quarter" idx="10"/>
          </p:nvPr>
        </p:nvSpPr>
        <p:spPr>
          <a:xfrm>
            <a:off x="7162800" y="6356350"/>
            <a:ext cx="533400" cy="365125"/>
          </a:xfrm>
        </p:spPr>
        <p:txBody>
          <a:bodyPr/>
          <a:lstStyle>
            <a:lvl1pPr>
              <a:defRPr/>
            </a:lvl1pPr>
          </a:lstStyle>
          <a:p>
            <a:pPr algn="ctr">
              <a:defRPr/>
            </a:pPr>
            <a:r>
              <a:rPr lang="en-US" dirty="0" smtClean="0"/>
              <a:t>- </a:t>
            </a:r>
            <a:fld id="{CF70E430-998E-4908-836F-E9BC2B613AC2}" type="slidenum">
              <a:rPr lang="en-US" smtClean="0"/>
              <a:pPr algn="ctr">
                <a:defRPr/>
              </a:pPr>
              <a:t>‹#›</a:t>
            </a:fld>
            <a:r>
              <a:rPr lang="en-US" dirty="0" smtClean="0"/>
              <a:t> -</a:t>
            </a:r>
            <a:endParaRPr lang="en-US" dirty="0"/>
          </a:p>
        </p:txBody>
      </p:sp>
      <p:sp>
        <p:nvSpPr>
          <p:cNvPr id="10" name="Footer Placeholder 10"/>
          <p:cNvSpPr>
            <a:spLocks noGrp="1"/>
          </p:cNvSpPr>
          <p:nvPr>
            <p:ph type="ftr" sz="quarter" idx="11"/>
          </p:nvPr>
        </p:nvSpPr>
        <p:spPr>
          <a:xfrm>
            <a:off x="1905000" y="6356350"/>
            <a:ext cx="5257800" cy="365125"/>
          </a:xfrm>
        </p:spPr>
        <p:txBody>
          <a:bodyPr/>
          <a:lstStyle>
            <a:lvl1pPr>
              <a:defRPr/>
            </a:lvl1pPr>
          </a:lstStyle>
          <a:p>
            <a:pPr>
              <a:defRPr/>
            </a:pPr>
            <a:r>
              <a:rPr lang="en-US" dirty="0" smtClean="0"/>
              <a:t>Laboratory for Percutaneous Surgery – Copyright © Queen’s University, 2015</a:t>
            </a:r>
            <a:endParaRPr lang="en-US" dirty="0"/>
          </a:p>
        </p:txBody>
      </p:sp>
      <p:pic>
        <p:nvPicPr>
          <p:cNvPr id="11" name="Picture 2" descr="https://www.assembla.com/spaces/sparkit/documents/bgXSN-0nyr4kG7eJe5cbCb/download/bgXSN-0nyr4kG7eJe5cbCb"/>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848600" y="6211006"/>
            <a:ext cx="869270" cy="5853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6" name="Picture 1" descr="C:\lasso\PerkFacilities\PerkWeb\images\logo-Queens.gif"/>
          <p:cNvPicPr>
            <a:picLocks noChangeAspect="1" noChangeArrowheads="1"/>
          </p:cNvPicPr>
          <p:nvPr userDrawn="1"/>
        </p:nvPicPr>
        <p:blipFill>
          <a:blip r:embed="rId2" cstate="print"/>
          <a:srcRect/>
          <a:stretch>
            <a:fillRect/>
          </a:stretch>
        </p:blipFill>
        <p:spPr bwMode="auto">
          <a:xfrm>
            <a:off x="1063625" y="6270170"/>
            <a:ext cx="688975" cy="468313"/>
          </a:xfrm>
          <a:prstGeom prst="rect">
            <a:avLst/>
          </a:prstGeom>
          <a:noFill/>
          <a:ln w="9525">
            <a:noFill/>
            <a:miter lim="800000"/>
            <a:headEnd/>
            <a:tailEnd/>
          </a:ln>
        </p:spPr>
      </p:pic>
      <p:pic>
        <p:nvPicPr>
          <p:cNvPr id="7" name="Picture 5" descr="C:\lasso\My Dropbox\PerkWeb\PerkLogo2010-base-white-round-45dpi.png"/>
          <p:cNvPicPr>
            <a:picLocks noChangeAspect="1" noChangeArrowheads="1"/>
          </p:cNvPicPr>
          <p:nvPr userDrawn="1"/>
        </p:nvPicPr>
        <p:blipFill>
          <a:blip r:embed="rId3" cstate="print"/>
          <a:srcRect/>
          <a:stretch>
            <a:fillRect/>
          </a:stretch>
        </p:blipFill>
        <p:spPr bwMode="auto">
          <a:xfrm>
            <a:off x="457200" y="6248400"/>
            <a:ext cx="457200" cy="457200"/>
          </a:xfrm>
          <a:prstGeom prst="rect">
            <a:avLst/>
          </a:prstGeom>
          <a:noFill/>
          <a:ln w="9525">
            <a:noFill/>
            <a:miter lim="800000"/>
            <a:headEnd/>
            <a:tailEnd/>
          </a:ln>
        </p:spPr>
      </p:pic>
      <p:sp>
        <p:nvSpPr>
          <p:cNvPr id="8" name="Slide Number Placeholder 9"/>
          <p:cNvSpPr>
            <a:spLocks noGrp="1"/>
          </p:cNvSpPr>
          <p:nvPr>
            <p:ph type="sldNum" sz="quarter" idx="10"/>
          </p:nvPr>
        </p:nvSpPr>
        <p:spPr>
          <a:xfrm>
            <a:off x="7162800" y="6356350"/>
            <a:ext cx="533400" cy="365125"/>
          </a:xfrm>
        </p:spPr>
        <p:txBody>
          <a:bodyPr/>
          <a:lstStyle>
            <a:lvl1pPr>
              <a:defRPr/>
            </a:lvl1pPr>
          </a:lstStyle>
          <a:p>
            <a:pPr algn="ctr">
              <a:defRPr/>
            </a:pPr>
            <a:r>
              <a:rPr lang="en-US" dirty="0" smtClean="0"/>
              <a:t>- </a:t>
            </a:r>
            <a:fld id="{CF70E430-998E-4908-836F-E9BC2B613AC2}" type="slidenum">
              <a:rPr lang="en-US" smtClean="0"/>
              <a:pPr algn="ctr">
                <a:defRPr/>
              </a:pPr>
              <a:t>‹#›</a:t>
            </a:fld>
            <a:r>
              <a:rPr lang="en-US" dirty="0" smtClean="0"/>
              <a:t> -</a:t>
            </a:r>
            <a:endParaRPr lang="en-US" dirty="0"/>
          </a:p>
        </p:txBody>
      </p:sp>
      <p:sp>
        <p:nvSpPr>
          <p:cNvPr id="9" name="Footer Placeholder 10"/>
          <p:cNvSpPr>
            <a:spLocks noGrp="1"/>
          </p:cNvSpPr>
          <p:nvPr>
            <p:ph type="ftr" sz="quarter" idx="11"/>
          </p:nvPr>
        </p:nvSpPr>
        <p:spPr>
          <a:xfrm>
            <a:off x="1905000" y="6356350"/>
            <a:ext cx="5257800" cy="365125"/>
          </a:xfrm>
        </p:spPr>
        <p:txBody>
          <a:bodyPr/>
          <a:lstStyle>
            <a:lvl1pPr>
              <a:defRPr/>
            </a:lvl1pPr>
          </a:lstStyle>
          <a:p>
            <a:pPr>
              <a:defRPr/>
            </a:pPr>
            <a:r>
              <a:rPr lang="en-US" dirty="0" smtClean="0"/>
              <a:t>Laboratory for Percutaneous Surgery – Copyright © Queen’s University, 2015</a:t>
            </a:r>
            <a:endParaRPr lang="en-US" dirty="0"/>
          </a:p>
        </p:txBody>
      </p:sp>
      <p:pic>
        <p:nvPicPr>
          <p:cNvPr id="10" name="Picture 2" descr="https://www.assembla.com/spaces/sparkit/documents/bgXSN-0nyr4kG7eJe5cbCb/download/bgXSN-0nyr4kG7eJe5cbCb"/>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848600" y="6211006"/>
            <a:ext cx="869270" cy="5853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5" name="Footer Placeholder 4"/>
          <p:cNvSpPr>
            <a:spLocks noGrp="1"/>
          </p:cNvSpPr>
          <p:nvPr>
            <p:ph type="ftr" sz="quarter" idx="3"/>
          </p:nvPr>
        </p:nvSpPr>
        <p:spPr>
          <a:xfrm>
            <a:off x="1143000" y="6356350"/>
            <a:ext cx="6019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defRPr>
            </a:lvl1pPr>
          </a:lstStyle>
          <a:p>
            <a:pPr>
              <a:defRPr/>
            </a:pPr>
            <a:r>
              <a:rPr lang="en-US" dirty="0" smtClean="0"/>
              <a:t>Laboratory for Percutaneous Surgery (The Perk Lab) – Copyright © Queen’s University, 2015</a:t>
            </a:r>
            <a:endParaRPr lang="en-US" dirty="0"/>
          </a:p>
        </p:txBody>
      </p:sp>
      <p:sp>
        <p:nvSpPr>
          <p:cNvPr id="6" name="Slide Number Placeholder 5"/>
          <p:cNvSpPr>
            <a:spLocks noGrp="1"/>
          </p:cNvSpPr>
          <p:nvPr>
            <p:ph type="sldNum" sz="quarter" idx="4"/>
          </p:nvPr>
        </p:nvSpPr>
        <p:spPr>
          <a:xfrm>
            <a:off x="7239000" y="6356350"/>
            <a:ext cx="5334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defRPr>
            </a:lvl1pPr>
          </a:lstStyle>
          <a:p>
            <a:pPr>
              <a:defRPr/>
            </a:pPr>
            <a:r>
              <a:rPr lang="en-US"/>
              <a:t>- </a:t>
            </a:r>
            <a:fld id="{475D6290-06D0-4868-A6EB-0AF4BB68ED62}" type="slidenum">
              <a:rPr lang="en-US"/>
              <a:pPr>
                <a:defRPr/>
              </a:pPr>
              <a:t>‹#›</a:t>
            </a:fld>
            <a:r>
              <a:rPr lang="en-US"/>
              <a:t> -</a:t>
            </a:r>
          </a:p>
        </p:txBody>
      </p:sp>
    </p:spTree>
  </p:cSld>
  <p:clrMap bg1="lt1" tx1="dk1" bg2="lt2" tx2="dk2" accent1="accent1" accent2="accent2" accent3="accent3" accent4="accent4" accent5="accent5" accent6="accent6" hlink="hlink" folHlink="folHlink"/>
  <p:sldLayoutIdLst>
    <p:sldLayoutId id="2147483759" r:id="rId1"/>
    <p:sldLayoutId id="2147483760" r:id="rId2"/>
    <p:sldLayoutId id="2147483764" r:id="rId3"/>
    <p:sldLayoutId id="2147483765" r:id="rId4"/>
  </p:sldLayoutIdLst>
  <p:hf hd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14.xml"/><Relationship Id="rId7" Type="http://schemas.openxmlformats.org/officeDocument/2006/relationships/diagramColors" Target="../diagrams/colors1.xml"/><Relationship Id="rId2" Type="http://schemas.openxmlformats.org/officeDocument/2006/relationships/slideLayout" Target="../slideLayouts/slideLayout3.xml"/><Relationship Id="rId1" Type="http://schemas.openxmlformats.org/officeDocument/2006/relationships/tags" Target="../tags/tag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31.png"/><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3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hyperlink" Target="http://slicer.cdash.org/index.php?project=Slicer4" TargetMode="External"/><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44.png"/><Relationship Id="rId4" Type="http://schemas.openxmlformats.org/officeDocument/2006/relationships/image" Target="../media/image43.png"/></Relationships>
</file>

<file path=ppt/slides/_rels/slide37.xml.rels><?xml version="1.0" encoding="UTF-8" standalone="yes"?>
<Relationships xmlns="http://schemas.openxmlformats.org/package/2006/relationships"><Relationship Id="rId3" Type="http://schemas.openxmlformats.org/officeDocument/2006/relationships/hyperlink" Target="https://www.assembla.com/spaces/sparkit/tickets" TargetMode="External"/><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ctrTitle"/>
          </p:nvPr>
        </p:nvSpPr>
        <p:spPr>
          <a:xfrm>
            <a:off x="152400" y="609600"/>
            <a:ext cx="8839200" cy="1905000"/>
          </a:xfrm>
        </p:spPr>
        <p:txBody>
          <a:bodyPr/>
          <a:lstStyle/>
          <a:p>
            <a:pPr eaLnBrk="1" hangingPunct="1"/>
            <a:r>
              <a:rPr lang="en-CA" sz="5400" b="1" dirty="0" smtClean="0"/>
              <a:t>SlicerRT</a:t>
            </a:r>
            <a:r>
              <a:rPr lang="en-CA" b="1" dirty="0" smtClean="0"/>
              <a:t/>
            </a:r>
            <a:br>
              <a:rPr lang="en-CA" b="1" dirty="0" smtClean="0"/>
            </a:br>
            <a:r>
              <a:rPr lang="en-CA" b="1" dirty="0" smtClean="0">
                <a:solidFill>
                  <a:schemeClr val="accent1">
                    <a:lumMod val="75000"/>
                  </a:schemeClr>
                </a:solidFill>
              </a:rPr>
              <a:t>Radiation </a:t>
            </a:r>
            <a:r>
              <a:rPr lang="en-CA" b="1" dirty="0">
                <a:solidFill>
                  <a:schemeClr val="accent1">
                    <a:lumMod val="75000"/>
                  </a:schemeClr>
                </a:solidFill>
              </a:rPr>
              <a:t>therapy research toolkit for 3D Slicer</a:t>
            </a:r>
            <a:endParaRPr lang="en-US" sz="5400" b="1" dirty="0">
              <a:solidFill>
                <a:schemeClr val="accent1">
                  <a:lumMod val="75000"/>
                </a:schemeClr>
              </a:solidFill>
            </a:endParaRPr>
          </a:p>
        </p:txBody>
      </p:sp>
      <p:sp>
        <p:nvSpPr>
          <p:cNvPr id="3" name="Subtitle 2"/>
          <p:cNvSpPr>
            <a:spLocks noGrp="1"/>
          </p:cNvSpPr>
          <p:nvPr>
            <p:ph type="subTitle" idx="1"/>
          </p:nvPr>
        </p:nvSpPr>
        <p:spPr>
          <a:xfrm>
            <a:off x="457200" y="3581400"/>
            <a:ext cx="8077200" cy="838200"/>
          </a:xfrm>
        </p:spPr>
        <p:txBody>
          <a:bodyPr rtlCol="0">
            <a:noAutofit/>
          </a:bodyPr>
          <a:lstStyle/>
          <a:p>
            <a:pPr eaLnBrk="1" fontAlgn="auto" hangingPunct="1">
              <a:spcAft>
                <a:spcPts val="0"/>
              </a:spcAft>
              <a:defRPr/>
            </a:pPr>
            <a:r>
              <a:rPr lang="en-US" sz="2400" u="sng" dirty="0" smtClean="0">
                <a:solidFill>
                  <a:schemeClr val="tx1"/>
                </a:solidFill>
              </a:rPr>
              <a:t>Csaba Pinter</a:t>
            </a:r>
            <a:r>
              <a:rPr lang="en-US" sz="2400" baseline="30000" dirty="0" smtClean="0">
                <a:solidFill>
                  <a:schemeClr val="tx1"/>
                </a:solidFill>
              </a:rPr>
              <a:t>1</a:t>
            </a:r>
            <a:r>
              <a:rPr lang="en-US" sz="2400" dirty="0" smtClean="0">
                <a:solidFill>
                  <a:schemeClr val="tx1"/>
                </a:solidFill>
              </a:rPr>
              <a:t>, </a:t>
            </a:r>
            <a:r>
              <a:rPr lang="en-US" sz="2400" dirty="0">
                <a:solidFill>
                  <a:schemeClr val="tx1"/>
                </a:solidFill>
              </a:rPr>
              <a:t>Andras </a:t>
            </a:r>
            <a:r>
              <a:rPr lang="en-US" sz="2400" dirty="0" smtClean="0">
                <a:solidFill>
                  <a:schemeClr val="tx1"/>
                </a:solidFill>
              </a:rPr>
              <a:t>Lasso</a:t>
            </a:r>
            <a:r>
              <a:rPr lang="en-US" sz="2400" baseline="30000" dirty="0" smtClean="0">
                <a:solidFill>
                  <a:schemeClr val="tx1"/>
                </a:solidFill>
              </a:rPr>
              <a:t>1</a:t>
            </a:r>
            <a:r>
              <a:rPr lang="en-US" sz="2400" dirty="0" smtClean="0">
                <a:solidFill>
                  <a:schemeClr val="tx1"/>
                </a:solidFill>
              </a:rPr>
              <a:t>, An Wang</a:t>
            </a:r>
            <a:r>
              <a:rPr lang="en-US" sz="2400" baseline="30000" dirty="0" smtClean="0">
                <a:solidFill>
                  <a:schemeClr val="tx1"/>
                </a:solidFill>
              </a:rPr>
              <a:t>2</a:t>
            </a:r>
            <a:r>
              <a:rPr lang="en-US" sz="2400" dirty="0" smtClean="0">
                <a:solidFill>
                  <a:schemeClr val="tx1"/>
                </a:solidFill>
              </a:rPr>
              <a:t>, David Jaffray</a:t>
            </a:r>
            <a:r>
              <a:rPr lang="en-US" sz="2400" baseline="30000" dirty="0" smtClean="0">
                <a:solidFill>
                  <a:schemeClr val="tx1"/>
                </a:solidFill>
              </a:rPr>
              <a:t>2</a:t>
            </a:r>
            <a:r>
              <a:rPr lang="en-US" sz="2400" dirty="0" smtClean="0">
                <a:solidFill>
                  <a:schemeClr val="tx1"/>
                </a:solidFill>
              </a:rPr>
              <a:t>, and Gabor Fichtinger</a:t>
            </a:r>
            <a:r>
              <a:rPr lang="en-US" sz="2400" baseline="30000" dirty="0" smtClean="0">
                <a:solidFill>
                  <a:schemeClr val="tx1"/>
                </a:solidFill>
              </a:rPr>
              <a:t>1</a:t>
            </a:r>
            <a:endParaRPr lang="en-US" sz="2400" dirty="0" smtClean="0">
              <a:solidFill>
                <a:schemeClr val="tx1"/>
              </a:solidFill>
            </a:endParaRPr>
          </a:p>
        </p:txBody>
      </p:sp>
      <p:sp>
        <p:nvSpPr>
          <p:cNvPr id="4" name="Subtitle 2"/>
          <p:cNvSpPr txBox="1">
            <a:spLocks/>
          </p:cNvSpPr>
          <p:nvPr/>
        </p:nvSpPr>
        <p:spPr bwMode="auto">
          <a:xfrm>
            <a:off x="457200" y="4419600"/>
            <a:ext cx="8229600" cy="1066800"/>
          </a:xfrm>
          <a:prstGeom prst="rect">
            <a:avLst/>
          </a:prstGeom>
          <a:noFill/>
          <a:ln w="9525">
            <a:noFill/>
            <a:miter lim="800000"/>
            <a:headEnd/>
            <a:tailEnd/>
          </a:ln>
        </p:spPr>
        <p:txBody>
          <a:bodyPr>
            <a:noAutofit/>
          </a:bodyPr>
          <a:lstStyle/>
          <a:p>
            <a:pPr algn="ctr" fontAlgn="auto">
              <a:spcBef>
                <a:spcPct val="20000"/>
              </a:spcBef>
              <a:spcAft>
                <a:spcPts val="0"/>
              </a:spcAft>
              <a:buFont typeface="Arial" charset="0"/>
              <a:buNone/>
              <a:defRPr/>
            </a:pPr>
            <a:r>
              <a:rPr lang="en-US" sz="1400" baseline="30000" dirty="0" smtClean="0"/>
              <a:t>1</a:t>
            </a:r>
            <a:r>
              <a:rPr lang="en-CA" dirty="0" smtClean="0">
                <a:latin typeface="+mn-lt"/>
              </a:rPr>
              <a:t>Laboratory </a:t>
            </a:r>
            <a:r>
              <a:rPr lang="en-CA" dirty="0">
                <a:latin typeface="+mn-lt"/>
              </a:rPr>
              <a:t>for Percutaneous </a:t>
            </a:r>
            <a:r>
              <a:rPr lang="en-CA" dirty="0" smtClean="0">
                <a:latin typeface="+mn-lt"/>
              </a:rPr>
              <a:t>Surgery, Queen’s </a:t>
            </a:r>
            <a:r>
              <a:rPr lang="en-CA" dirty="0">
                <a:latin typeface="+mn-lt"/>
              </a:rPr>
              <a:t>University, </a:t>
            </a:r>
            <a:r>
              <a:rPr lang="en-CA" dirty="0" smtClean="0">
                <a:latin typeface="+mn-lt"/>
              </a:rPr>
              <a:t>Canada</a:t>
            </a:r>
            <a:br>
              <a:rPr lang="en-CA" dirty="0" smtClean="0">
                <a:latin typeface="+mn-lt"/>
              </a:rPr>
            </a:br>
            <a:r>
              <a:rPr lang="en-US" sz="1400" baseline="30000" dirty="0" smtClean="0">
                <a:latin typeface="+mn-lt"/>
              </a:rPr>
              <a:t>2</a:t>
            </a:r>
            <a:r>
              <a:rPr lang="en-CA" dirty="0" smtClean="0">
                <a:latin typeface="+mn-lt"/>
              </a:rPr>
              <a:t>University Health Network, Toronto, ON, Canada</a:t>
            </a:r>
          </a:p>
          <a:p>
            <a:pPr algn="ctr" fontAlgn="auto">
              <a:spcBef>
                <a:spcPct val="20000"/>
              </a:spcBef>
              <a:spcAft>
                <a:spcPts val="0"/>
              </a:spcAft>
              <a:buFont typeface="Arial" charset="0"/>
              <a:buNone/>
              <a:defRPr/>
            </a:pPr>
            <a:endParaRPr lang="en-CA" dirty="0">
              <a:latin typeface="+mn-lt"/>
            </a:endParaRPr>
          </a:p>
          <a:p>
            <a:pPr algn="ctr" fontAlgn="auto">
              <a:spcBef>
                <a:spcPct val="20000"/>
              </a:spcBef>
              <a:spcAft>
                <a:spcPts val="0"/>
              </a:spcAft>
              <a:buFont typeface="Arial" charset="0"/>
              <a:buNone/>
              <a:defRPr/>
            </a:pPr>
            <a:endParaRPr lang="en-US" dirty="0">
              <a:latin typeface="+mn-lt"/>
            </a:endParaRPr>
          </a:p>
        </p:txBody>
      </p:sp>
    </p:spTree>
  </p:cSld>
  <p:clrMapOvr>
    <a:masterClrMapping/>
  </p:clrMapOvr>
  <mc:AlternateContent xmlns:mc="http://schemas.openxmlformats.org/markup-compatibility/2006" xmlns:p14="http://schemas.microsoft.com/office/powerpoint/2010/main">
    <mc:Choice Requires="p14">
      <p:transition spd="slow" p14:dur="2000" advTm="13814"/>
    </mc:Choice>
    <mc:Fallback xmlns="">
      <p:transition spd="slow" advTm="13814"/>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10</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5" name="Title 1"/>
          <p:cNvSpPr txBox="1">
            <a:spLocks/>
          </p:cNvSpPr>
          <p:nvPr/>
        </p:nvSpPr>
        <p:spPr bwMode="auto">
          <a:xfrm>
            <a:off x="45720" y="76200"/>
            <a:ext cx="905256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Software development approaches</a:t>
            </a:r>
            <a:r>
              <a:rPr lang="en-CA" b="1" smtClean="0">
                <a:solidFill>
                  <a:schemeClr val="tx2"/>
                </a:solidFill>
              </a:rPr>
              <a:t/>
            </a:r>
            <a:br>
              <a:rPr lang="en-CA" b="1" smtClean="0">
                <a:solidFill>
                  <a:schemeClr val="tx2"/>
                </a:solidFill>
              </a:rPr>
            </a:br>
            <a:r>
              <a:rPr lang="en-CA" b="1" smtClean="0">
                <a:solidFill>
                  <a:schemeClr val="tx2"/>
                </a:solidFill>
              </a:rPr>
              <a:t>Level 2: </a:t>
            </a:r>
            <a:r>
              <a:rPr lang="en-CA" b="1" dirty="0" smtClean="0">
                <a:solidFill>
                  <a:schemeClr val="tx2"/>
                </a:solidFill>
              </a:rPr>
              <a:t>MATLAB code</a:t>
            </a:r>
            <a:endParaRPr lang="en-CA" b="1" dirty="0">
              <a:solidFill>
                <a:schemeClr val="tx2"/>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4107374911"/>
              </p:ext>
            </p:extLst>
          </p:nvPr>
        </p:nvGraphicFramePr>
        <p:xfrm>
          <a:off x="838200" y="1583543"/>
          <a:ext cx="7467600" cy="4512457"/>
        </p:xfrm>
        <a:graphic>
          <a:graphicData uri="http://schemas.openxmlformats.org/drawingml/2006/table">
            <a:tbl>
              <a:tblPr firstRow="1" bandRow="1">
                <a:tableStyleId>{5C22544A-7EE6-4342-B048-85BDC9FD1C3A}</a:tableStyleId>
              </a:tblPr>
              <a:tblGrid>
                <a:gridCol w="1371599"/>
                <a:gridCol w="6096001"/>
              </a:tblGrid>
              <a:tr h="1162611">
                <a:tc>
                  <a:txBody>
                    <a:bodyPr/>
                    <a:lstStyle/>
                    <a:p>
                      <a:pPr algn="ctr"/>
                      <a:r>
                        <a:rPr lang="en-US" sz="7200" b="1" dirty="0" smtClean="0">
                          <a:solidFill>
                            <a:srgbClr val="00B050"/>
                          </a:solidFill>
                        </a:rPr>
                        <a:t>+</a:t>
                      </a:r>
                      <a:endParaRPr lang="en-US" sz="7200" b="1" dirty="0">
                        <a:solidFill>
                          <a:srgbClr val="00B050"/>
                        </a:solidFill>
                      </a:endParaRPr>
                    </a:p>
                  </a:txBody>
                  <a:tcPr anchor="ctr">
                    <a:solidFill>
                      <a:schemeClr val="bg1"/>
                    </a:solidFill>
                  </a:tcPr>
                </a:tc>
                <a:tc>
                  <a:txBody>
                    <a:bodyPr/>
                    <a:lstStyle/>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dirty="0" smtClean="0">
                          <a:solidFill>
                            <a:schemeClr val="tx1"/>
                          </a:solidFill>
                        </a:rPr>
                        <a:t>Easy prototyping (high-level functions)</a:t>
                      </a:r>
                    </a:p>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baseline="0" dirty="0" smtClean="0">
                          <a:solidFill>
                            <a:schemeClr val="tx1"/>
                          </a:solidFill>
                        </a:rPr>
                        <a:t>Platform-independence</a:t>
                      </a:r>
                      <a:endParaRPr lang="en-CA" sz="2800" b="0" dirty="0" smtClean="0">
                        <a:solidFill>
                          <a:schemeClr val="tx1"/>
                        </a:solidFill>
                      </a:endParaRPr>
                    </a:p>
                  </a:txBody>
                  <a:tcPr anchor="ctr">
                    <a:solidFill>
                      <a:schemeClr val="bg1"/>
                    </a:solidFill>
                  </a:tcPr>
                </a:tc>
              </a:tr>
              <a:tr h="1162611">
                <a:tc>
                  <a:txBody>
                    <a:bodyPr/>
                    <a:lstStyle/>
                    <a:p>
                      <a:pPr algn="ctr"/>
                      <a:r>
                        <a:rPr lang="en-US" sz="7200" b="1" dirty="0" smtClean="0">
                          <a:solidFill>
                            <a:srgbClr val="FFC000"/>
                          </a:solidFill>
                        </a:rPr>
                        <a:t>0</a:t>
                      </a:r>
                      <a:endParaRPr lang="en-US" sz="7200" b="1" dirty="0">
                        <a:solidFill>
                          <a:srgbClr val="FFC000"/>
                        </a:solidFill>
                      </a:endParaRPr>
                    </a:p>
                  </a:txBody>
                  <a:tcPr anchor="ctr">
                    <a:solidFill>
                      <a:schemeClr val="bg1"/>
                    </a:solidFill>
                  </a:tcPr>
                </a:tc>
                <a:tc>
                  <a:txBody>
                    <a:bodyPr/>
                    <a:lstStyle/>
                    <a:p>
                      <a:pPr>
                        <a:spcAft>
                          <a:spcPts val="600"/>
                        </a:spcAft>
                      </a:pPr>
                      <a:r>
                        <a:rPr lang="en-US" sz="2800" dirty="0" smtClean="0">
                          <a:solidFill>
                            <a:schemeClr val="tx1"/>
                          </a:solidFill>
                        </a:rPr>
                        <a:t>Need for commercial software (MATLAB)</a:t>
                      </a:r>
                      <a:endParaRPr lang="en-US" sz="2800" dirty="0">
                        <a:solidFill>
                          <a:schemeClr val="tx1"/>
                        </a:solidFill>
                      </a:endParaRPr>
                    </a:p>
                  </a:txBody>
                  <a:tcPr anchor="ctr">
                    <a:solidFill>
                      <a:schemeClr val="bg1"/>
                    </a:solidFill>
                  </a:tcPr>
                </a:tc>
              </a:tr>
              <a:tr h="2135017">
                <a:tc>
                  <a:txBody>
                    <a:bodyPr/>
                    <a:lstStyle/>
                    <a:p>
                      <a:pPr algn="ctr"/>
                      <a:r>
                        <a:rPr lang="en-US" sz="7200" b="1" dirty="0" smtClean="0">
                          <a:solidFill>
                            <a:srgbClr val="FF0000"/>
                          </a:solidFill>
                        </a:rPr>
                        <a:t>̶̶</a:t>
                      </a:r>
                      <a:endParaRPr lang="en-US" sz="7200" b="1" dirty="0">
                        <a:solidFill>
                          <a:srgbClr val="FF0000"/>
                        </a:solidFill>
                      </a:endParaRPr>
                    </a:p>
                  </a:txBody>
                  <a:tcPr anchor="ctr">
                    <a:solidFill>
                      <a:schemeClr val="bg1"/>
                    </a:solidFill>
                  </a:tcPr>
                </a:tc>
                <a:tc>
                  <a:txBody>
                    <a:bodyPr/>
                    <a:lstStyle/>
                    <a:p>
                      <a:pPr>
                        <a:spcAft>
                          <a:spcPts val="600"/>
                        </a:spcAft>
                      </a:pPr>
                      <a:r>
                        <a:rPr lang="en-US" sz="2800" dirty="0" smtClean="0">
                          <a:solidFill>
                            <a:schemeClr val="tx1"/>
                          </a:solidFill>
                        </a:rPr>
                        <a:t>Performance</a:t>
                      </a:r>
                    </a:p>
                    <a:p>
                      <a:pPr>
                        <a:spcAft>
                          <a:spcPts val="600"/>
                        </a:spcAft>
                      </a:pPr>
                      <a:r>
                        <a:rPr lang="en-US" sz="2800" dirty="0" smtClean="0">
                          <a:solidFill>
                            <a:schemeClr val="tx1"/>
                          </a:solidFill>
                        </a:rPr>
                        <a:t>User interaction</a:t>
                      </a:r>
                    </a:p>
                    <a:p>
                      <a:pPr>
                        <a:spcAft>
                          <a:spcPts val="600"/>
                        </a:spcAft>
                      </a:pPr>
                      <a:r>
                        <a:rPr lang="en-US" sz="2800" dirty="0" smtClean="0">
                          <a:solidFill>
                            <a:schemeClr val="tx1"/>
                          </a:solidFill>
                        </a:rPr>
                        <a:t>Maintainability</a:t>
                      </a:r>
                    </a:p>
                  </a:txBody>
                  <a:tcPr anchor="ctr">
                    <a:solidFill>
                      <a:schemeClr val="bg1"/>
                    </a:solidFill>
                  </a:tcPr>
                </a:tc>
              </a:tr>
            </a:tbl>
          </a:graphicData>
        </a:graphic>
      </p:graphicFrame>
    </p:spTree>
    <p:extLst>
      <p:ext uri="{BB962C8B-B14F-4D97-AF65-F5344CB8AC3E}">
        <p14:creationId xmlns:p14="http://schemas.microsoft.com/office/powerpoint/2010/main" val="745677106"/>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11</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5" name="Title 1"/>
          <p:cNvSpPr txBox="1">
            <a:spLocks/>
          </p:cNvSpPr>
          <p:nvPr/>
        </p:nvSpPr>
        <p:spPr bwMode="auto">
          <a:xfrm>
            <a:off x="45720" y="76200"/>
            <a:ext cx="905256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Software development approaches</a:t>
            </a:r>
            <a:br>
              <a:rPr lang="en-CA" b="1" dirty="0" smtClean="0">
                <a:solidFill>
                  <a:schemeClr val="tx2"/>
                </a:solidFill>
              </a:rPr>
            </a:br>
            <a:r>
              <a:rPr lang="en-CA" b="1" dirty="0" smtClean="0">
                <a:solidFill>
                  <a:schemeClr val="tx2"/>
                </a:solidFill>
              </a:rPr>
              <a:t>Level 3: Build on toolkits (VTK, ITK)</a:t>
            </a:r>
            <a:endParaRPr lang="en-CA" b="1" dirty="0">
              <a:solidFill>
                <a:schemeClr val="tx2"/>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3382134091"/>
              </p:ext>
            </p:extLst>
          </p:nvPr>
        </p:nvGraphicFramePr>
        <p:xfrm>
          <a:off x="838200" y="1600200"/>
          <a:ext cx="7467600" cy="4495799"/>
        </p:xfrm>
        <a:graphic>
          <a:graphicData uri="http://schemas.openxmlformats.org/drawingml/2006/table">
            <a:tbl>
              <a:tblPr firstRow="1" bandRow="1">
                <a:tableStyleId>{5C22544A-7EE6-4342-B048-85BDC9FD1C3A}</a:tableStyleId>
              </a:tblPr>
              <a:tblGrid>
                <a:gridCol w="1371599"/>
                <a:gridCol w="6096001"/>
              </a:tblGrid>
              <a:tr h="1445078">
                <a:tc>
                  <a:txBody>
                    <a:bodyPr/>
                    <a:lstStyle/>
                    <a:p>
                      <a:pPr algn="ctr"/>
                      <a:r>
                        <a:rPr lang="en-US" sz="7200" b="1" dirty="0" smtClean="0">
                          <a:solidFill>
                            <a:srgbClr val="00B050"/>
                          </a:solidFill>
                        </a:rPr>
                        <a:t>+</a:t>
                      </a:r>
                      <a:endParaRPr lang="en-US" sz="7200" b="1" dirty="0">
                        <a:solidFill>
                          <a:srgbClr val="00B050"/>
                        </a:solidFill>
                      </a:endParaRPr>
                    </a:p>
                  </a:txBody>
                  <a:tcPr anchor="ctr">
                    <a:solidFill>
                      <a:schemeClr val="bg1"/>
                    </a:solidFill>
                  </a:tcPr>
                </a:tc>
                <a:tc>
                  <a:txBody>
                    <a:bodyPr/>
                    <a:lstStyle/>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dirty="0" smtClean="0">
                          <a:solidFill>
                            <a:schemeClr val="tx1"/>
                          </a:solidFill>
                        </a:rPr>
                        <a:t>High-quality foundations (community)</a:t>
                      </a:r>
                    </a:p>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dirty="0" smtClean="0">
                          <a:solidFill>
                            <a:schemeClr val="tx1"/>
                          </a:solidFill>
                        </a:rPr>
                        <a:t>Performance</a:t>
                      </a:r>
                    </a:p>
                  </a:txBody>
                  <a:tcPr anchor="ctr">
                    <a:solidFill>
                      <a:schemeClr val="bg1"/>
                    </a:solidFill>
                  </a:tcPr>
                </a:tc>
              </a:tr>
              <a:tr h="1605643">
                <a:tc>
                  <a:txBody>
                    <a:bodyPr/>
                    <a:lstStyle/>
                    <a:p>
                      <a:pPr algn="ctr"/>
                      <a:r>
                        <a:rPr lang="en-US" sz="7200" b="1" dirty="0" smtClean="0">
                          <a:solidFill>
                            <a:srgbClr val="FFC000"/>
                          </a:solidFill>
                        </a:rPr>
                        <a:t>0</a:t>
                      </a:r>
                      <a:endParaRPr lang="en-US" sz="7200" b="1" dirty="0">
                        <a:solidFill>
                          <a:srgbClr val="FFC000"/>
                        </a:solidFill>
                      </a:endParaRPr>
                    </a:p>
                  </a:txBody>
                  <a:tcPr anchor="ctr">
                    <a:solidFill>
                      <a:schemeClr val="bg1"/>
                    </a:solidFill>
                  </a:tcPr>
                </a:tc>
                <a:tc>
                  <a:txBody>
                    <a:bodyPr/>
                    <a:lstStyle/>
                    <a:p>
                      <a:pPr>
                        <a:spcAft>
                          <a:spcPts val="600"/>
                        </a:spcAft>
                      </a:pPr>
                      <a:r>
                        <a:rPr lang="en-US" sz="2800" dirty="0" smtClean="0">
                          <a:solidFill>
                            <a:schemeClr val="tx1"/>
                          </a:solidFill>
                        </a:rPr>
                        <a:t>Re-use</a:t>
                      </a:r>
                      <a:r>
                        <a:rPr lang="en-US" sz="2800" baseline="0" dirty="0" smtClean="0">
                          <a:solidFill>
                            <a:schemeClr val="tx1"/>
                          </a:solidFill>
                        </a:rPr>
                        <a:t> existing code</a:t>
                      </a:r>
                    </a:p>
                    <a:p>
                      <a:pPr>
                        <a:spcAft>
                          <a:spcPts val="600"/>
                        </a:spcAft>
                      </a:pPr>
                      <a:r>
                        <a:rPr lang="en-US" sz="2800" baseline="0" dirty="0" smtClean="0">
                          <a:solidFill>
                            <a:schemeClr val="tx1"/>
                          </a:solidFill>
                        </a:rPr>
                        <a:t>Development time</a:t>
                      </a:r>
                    </a:p>
                    <a:p>
                      <a:pPr>
                        <a:spcAft>
                          <a:spcPts val="600"/>
                        </a:spcAft>
                      </a:pPr>
                      <a:r>
                        <a:rPr lang="en-US" sz="2800" baseline="0" dirty="0" smtClean="0">
                          <a:solidFill>
                            <a:schemeClr val="tx1"/>
                          </a:solidFill>
                        </a:rPr>
                        <a:t>Platform-independence</a:t>
                      </a:r>
                      <a:endParaRPr lang="en-US" sz="2800" dirty="0">
                        <a:solidFill>
                          <a:schemeClr val="tx1"/>
                        </a:solidFill>
                      </a:endParaRPr>
                    </a:p>
                  </a:txBody>
                  <a:tcPr anchor="ctr">
                    <a:solidFill>
                      <a:schemeClr val="bg1"/>
                    </a:solidFill>
                  </a:tcPr>
                </a:tc>
              </a:tr>
              <a:tr h="1445078">
                <a:tc>
                  <a:txBody>
                    <a:bodyPr/>
                    <a:lstStyle/>
                    <a:p>
                      <a:pPr algn="ctr"/>
                      <a:r>
                        <a:rPr lang="en-US" sz="7200" b="1" dirty="0" smtClean="0">
                          <a:solidFill>
                            <a:srgbClr val="FF0000"/>
                          </a:solidFill>
                        </a:rPr>
                        <a:t>̶̶</a:t>
                      </a:r>
                      <a:endParaRPr lang="en-US" sz="7200" b="1" dirty="0">
                        <a:solidFill>
                          <a:srgbClr val="FF0000"/>
                        </a:solidFill>
                      </a:endParaRPr>
                    </a:p>
                  </a:txBody>
                  <a:tcPr anchor="ctr">
                    <a:solidFill>
                      <a:schemeClr val="bg1"/>
                    </a:solidFill>
                  </a:tcPr>
                </a:tc>
                <a:tc>
                  <a:txBody>
                    <a:bodyPr/>
                    <a:lstStyle/>
                    <a:p>
                      <a:pPr>
                        <a:spcAft>
                          <a:spcPts val="600"/>
                        </a:spcAft>
                      </a:pPr>
                      <a:r>
                        <a:rPr lang="en-US" sz="2800" dirty="0" smtClean="0">
                          <a:solidFill>
                            <a:schemeClr val="tx1"/>
                          </a:solidFill>
                        </a:rPr>
                        <a:t>Re-inventing the wheel</a:t>
                      </a:r>
                    </a:p>
                    <a:p>
                      <a:pPr>
                        <a:spcAft>
                          <a:spcPts val="600"/>
                        </a:spcAft>
                      </a:pPr>
                      <a:r>
                        <a:rPr lang="en-US" sz="2800" dirty="0" smtClean="0">
                          <a:solidFill>
                            <a:schemeClr val="tx1"/>
                          </a:solidFill>
                        </a:rPr>
                        <a:t>Maintainability</a:t>
                      </a:r>
                    </a:p>
                  </a:txBody>
                  <a:tcPr anchor="ctr">
                    <a:solidFill>
                      <a:schemeClr val="bg1"/>
                    </a:solidFill>
                  </a:tcPr>
                </a:tc>
              </a:tr>
            </a:tbl>
          </a:graphicData>
        </a:graphic>
      </p:graphicFrame>
    </p:spTree>
    <p:extLst>
      <p:ext uri="{BB962C8B-B14F-4D97-AF65-F5344CB8AC3E}">
        <p14:creationId xmlns:p14="http://schemas.microsoft.com/office/powerpoint/2010/main" val="369305223"/>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3194100877"/>
              </p:ext>
            </p:extLst>
          </p:nvPr>
        </p:nvGraphicFramePr>
        <p:xfrm>
          <a:off x="838200" y="1391648"/>
          <a:ext cx="7467600" cy="4876799"/>
        </p:xfrm>
        <a:graphic>
          <a:graphicData uri="http://schemas.openxmlformats.org/drawingml/2006/table">
            <a:tbl>
              <a:tblPr firstRow="1" bandRow="1">
                <a:tableStyleId>{5C22544A-7EE6-4342-B048-85BDC9FD1C3A}</a:tableStyleId>
              </a:tblPr>
              <a:tblGrid>
                <a:gridCol w="1371599"/>
                <a:gridCol w="6096001"/>
              </a:tblGrid>
              <a:tr h="3649734">
                <a:tc>
                  <a:txBody>
                    <a:bodyPr/>
                    <a:lstStyle/>
                    <a:p>
                      <a:pPr algn="ctr"/>
                      <a:r>
                        <a:rPr lang="en-US" sz="7200" b="1" dirty="0" smtClean="0">
                          <a:solidFill>
                            <a:srgbClr val="00B050"/>
                          </a:solidFill>
                        </a:rPr>
                        <a:t>+</a:t>
                      </a:r>
                      <a:endParaRPr lang="en-US" sz="7200" b="1" dirty="0">
                        <a:solidFill>
                          <a:srgbClr val="00B050"/>
                        </a:solidFill>
                      </a:endParaRPr>
                    </a:p>
                  </a:txBody>
                  <a:tcPr anchor="ctr">
                    <a:solidFill>
                      <a:schemeClr val="bg1"/>
                    </a:solidFill>
                  </a:tcPr>
                </a:tc>
                <a:tc>
                  <a:txBody>
                    <a:bodyPr/>
                    <a:lstStyle/>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dirty="0" smtClean="0">
                          <a:solidFill>
                            <a:schemeClr val="tx1"/>
                          </a:solidFill>
                        </a:rPr>
                        <a:t>High-quality foundations (community)</a:t>
                      </a:r>
                    </a:p>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dirty="0" smtClean="0">
                          <a:solidFill>
                            <a:schemeClr val="tx1"/>
                          </a:solidFill>
                        </a:rPr>
                        <a:t>Performance</a:t>
                      </a:r>
                    </a:p>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dirty="0" smtClean="0">
                          <a:solidFill>
                            <a:schemeClr val="tx1"/>
                          </a:solidFill>
                        </a:rPr>
                        <a:t>Re-use</a:t>
                      </a:r>
                      <a:r>
                        <a:rPr lang="en-CA" sz="2800" b="0" baseline="0" dirty="0" smtClean="0">
                          <a:solidFill>
                            <a:schemeClr val="tx1"/>
                          </a:solidFill>
                        </a:rPr>
                        <a:t> existing code</a:t>
                      </a:r>
                    </a:p>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baseline="0" dirty="0" smtClean="0">
                          <a:solidFill>
                            <a:schemeClr val="tx1"/>
                          </a:solidFill>
                        </a:rPr>
                        <a:t>Accessibility, sharing</a:t>
                      </a:r>
                    </a:p>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baseline="0" dirty="0" smtClean="0">
                          <a:solidFill>
                            <a:schemeClr val="tx1"/>
                          </a:solidFill>
                        </a:rPr>
                        <a:t>Platform-independence</a:t>
                      </a:r>
                    </a:p>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baseline="0" dirty="0" smtClean="0">
                          <a:solidFill>
                            <a:schemeClr val="tx1"/>
                          </a:solidFill>
                        </a:rPr>
                        <a:t>Development time and effort</a:t>
                      </a:r>
                    </a:p>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baseline="0" dirty="0" smtClean="0">
                          <a:solidFill>
                            <a:schemeClr val="tx1"/>
                          </a:solidFill>
                        </a:rPr>
                        <a:t>Quality control, regression testing</a:t>
                      </a:r>
                      <a:endParaRPr lang="en-CA" sz="2800" b="0" dirty="0" smtClean="0">
                        <a:solidFill>
                          <a:schemeClr val="tx1"/>
                        </a:solidFill>
                      </a:endParaRPr>
                    </a:p>
                  </a:txBody>
                  <a:tcPr anchor="ctr">
                    <a:solidFill>
                      <a:schemeClr val="bg1"/>
                    </a:solidFill>
                  </a:tcPr>
                </a:tc>
              </a:tr>
              <a:tr h="1227065">
                <a:tc>
                  <a:txBody>
                    <a:bodyPr/>
                    <a:lstStyle/>
                    <a:p>
                      <a:pPr algn="ctr"/>
                      <a:r>
                        <a:rPr lang="en-US" sz="7200" b="1" dirty="0" smtClean="0">
                          <a:solidFill>
                            <a:srgbClr val="FFC000"/>
                          </a:solidFill>
                        </a:rPr>
                        <a:t>0</a:t>
                      </a:r>
                      <a:endParaRPr lang="en-US" sz="7200" b="1" dirty="0">
                        <a:solidFill>
                          <a:srgbClr val="FFC000"/>
                        </a:solidFill>
                      </a:endParaRPr>
                    </a:p>
                  </a:txBody>
                  <a:tcPr anchor="ctr">
                    <a:solidFill>
                      <a:schemeClr val="bg1"/>
                    </a:solidFill>
                  </a:tcPr>
                </a:tc>
                <a:tc>
                  <a:txBody>
                    <a:bodyPr/>
                    <a:lstStyle/>
                    <a:p>
                      <a:pPr>
                        <a:spcAft>
                          <a:spcPts val="600"/>
                        </a:spcAft>
                      </a:pPr>
                      <a:r>
                        <a:rPr lang="en-US" sz="2800" dirty="0" smtClean="0">
                          <a:solidFill>
                            <a:schemeClr val="tx1"/>
                          </a:solidFill>
                        </a:rPr>
                        <a:t>Dependence</a:t>
                      </a:r>
                      <a:r>
                        <a:rPr lang="en-US" sz="2800" baseline="0" dirty="0" smtClean="0">
                          <a:solidFill>
                            <a:schemeClr val="tx1"/>
                          </a:solidFill>
                        </a:rPr>
                        <a:t> on </a:t>
                      </a:r>
                      <a:r>
                        <a:rPr lang="en-US" sz="2800" baseline="0" smtClean="0">
                          <a:solidFill>
                            <a:schemeClr val="tx1"/>
                          </a:solidFill>
                        </a:rPr>
                        <a:t>an ecosystem</a:t>
                      </a:r>
                    </a:p>
                    <a:p>
                      <a:pPr marL="0" marR="0" indent="0" algn="l" defTabSz="914400" rtl="0" eaLnBrk="1" fontAlgn="auto" latinLnBrk="0" hangingPunct="1">
                        <a:lnSpc>
                          <a:spcPct val="100000"/>
                        </a:lnSpc>
                        <a:spcBef>
                          <a:spcPts val="0"/>
                        </a:spcBef>
                        <a:spcAft>
                          <a:spcPts val="600"/>
                        </a:spcAft>
                        <a:buClrTx/>
                        <a:buSzTx/>
                        <a:buFontTx/>
                        <a:buNone/>
                        <a:tabLst/>
                        <a:defRPr/>
                      </a:pPr>
                      <a:r>
                        <a:rPr lang="en-US" sz="2800" smtClean="0">
                          <a:solidFill>
                            <a:schemeClr val="tx1"/>
                          </a:solidFill>
                        </a:rPr>
                        <a:t>Bloated software, unneeded</a:t>
                      </a:r>
                      <a:r>
                        <a:rPr lang="en-US" sz="2800" baseline="0" smtClean="0">
                          <a:solidFill>
                            <a:schemeClr val="tx1"/>
                          </a:solidFill>
                        </a:rPr>
                        <a:t> features</a:t>
                      </a:r>
                      <a:endParaRPr lang="en-US" sz="2800" smtClean="0">
                        <a:solidFill>
                          <a:schemeClr val="tx1"/>
                        </a:solidFill>
                      </a:endParaRPr>
                    </a:p>
                  </a:txBody>
                  <a:tcPr anchor="ctr">
                    <a:solidFill>
                      <a:schemeClr val="bg1"/>
                    </a:solidFill>
                  </a:tcPr>
                </a:tc>
              </a:tr>
            </a:tbl>
          </a:graphicData>
        </a:graphic>
      </p:graphicFrame>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12</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5" name="Title 1"/>
          <p:cNvSpPr txBox="1">
            <a:spLocks/>
          </p:cNvSpPr>
          <p:nvPr/>
        </p:nvSpPr>
        <p:spPr bwMode="auto">
          <a:xfrm>
            <a:off x="45720" y="76200"/>
            <a:ext cx="905256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Software development approaches</a:t>
            </a:r>
            <a:br>
              <a:rPr lang="en-CA" b="1" dirty="0" smtClean="0">
                <a:solidFill>
                  <a:schemeClr val="tx2"/>
                </a:solidFill>
              </a:rPr>
            </a:br>
            <a:r>
              <a:rPr lang="en-CA" b="1" dirty="0" smtClean="0">
                <a:solidFill>
                  <a:schemeClr val="tx2"/>
                </a:solidFill>
              </a:rPr>
              <a:t>Level 4: Build on a platform</a:t>
            </a:r>
            <a:endParaRPr lang="en-CA" b="1" dirty="0">
              <a:solidFill>
                <a:schemeClr val="tx2"/>
              </a:solidFill>
            </a:endParaRPr>
          </a:p>
        </p:txBody>
      </p:sp>
    </p:spTree>
    <p:extLst>
      <p:ext uri="{BB962C8B-B14F-4D97-AF65-F5344CB8AC3E}">
        <p14:creationId xmlns:p14="http://schemas.microsoft.com/office/powerpoint/2010/main" val="1648489175"/>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13</a:t>
            </a:fld>
            <a:r>
              <a:rPr lang="en-US" smtClean="0"/>
              <a:t> -</a:t>
            </a:r>
            <a:endParaRPr lang="en-US" dirty="0"/>
          </a:p>
        </p:txBody>
      </p:sp>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6" name="Title 1"/>
          <p:cNvSpPr txBox="1">
            <a:spLocks/>
          </p:cNvSpPr>
          <p:nvPr/>
        </p:nvSpPr>
        <p:spPr>
          <a:xfrm>
            <a:off x="457200" y="0"/>
            <a:ext cx="8229600" cy="10668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Development principles</a:t>
            </a:r>
            <a:endParaRPr lang="en-CA" b="1" dirty="0">
              <a:solidFill>
                <a:schemeClr val="tx2"/>
              </a:solidFill>
            </a:endParaRPr>
          </a:p>
        </p:txBody>
      </p:sp>
      <p:sp>
        <p:nvSpPr>
          <p:cNvPr id="7" name="Content Placeholder 2"/>
          <p:cNvSpPr txBox="1">
            <a:spLocks/>
          </p:cNvSpPr>
          <p:nvPr/>
        </p:nvSpPr>
        <p:spPr>
          <a:xfrm>
            <a:off x="228600" y="838200"/>
            <a:ext cx="5486400" cy="5410200"/>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400" dirty="0" smtClean="0"/>
              <a:t>Leverage existing tools and parallel efforts</a:t>
            </a:r>
            <a:r>
              <a:rPr lang="en-CA" sz="2400" dirty="0"/>
              <a:t>: 3D </a:t>
            </a:r>
            <a:r>
              <a:rPr lang="en-CA" sz="2400" dirty="0" smtClean="0"/>
              <a:t>Slicer</a:t>
            </a:r>
            <a:r>
              <a:rPr lang="en-CA" sz="2400" baseline="30000" dirty="0" smtClean="0"/>
              <a:t>1</a:t>
            </a:r>
            <a:r>
              <a:rPr lang="en-CA" sz="2400" dirty="0" smtClean="0"/>
              <a:t>, Plastimatch</a:t>
            </a:r>
            <a:r>
              <a:rPr lang="en-CA" sz="2400" baseline="30000" dirty="0" smtClean="0"/>
              <a:t>2</a:t>
            </a:r>
            <a:endParaRPr lang="en-US" sz="2400" baseline="30000" dirty="0"/>
          </a:p>
          <a:p>
            <a:r>
              <a:rPr lang="en-US" sz="2400" dirty="0" smtClean="0"/>
              <a:t>“Hub” for RT data analysis and comparison</a:t>
            </a:r>
          </a:p>
          <a:p>
            <a:r>
              <a:rPr lang="en-US" sz="2400" dirty="0" smtClean="0"/>
              <a:t>Cover most common RT research workflows</a:t>
            </a:r>
          </a:p>
          <a:p>
            <a:r>
              <a:rPr lang="en-US" sz="2400" dirty="0" smtClean="0"/>
              <a:t>Free, open-source license (BSD)</a:t>
            </a:r>
          </a:p>
          <a:p>
            <a:r>
              <a:rPr lang="en-US" sz="2400" dirty="0" smtClean="0"/>
              <a:t>Open to integrate algorithms</a:t>
            </a:r>
          </a:p>
          <a:p>
            <a:r>
              <a:rPr lang="en-CA" sz="2400" dirty="0" smtClean="0"/>
              <a:t>Extensive documentation</a:t>
            </a:r>
          </a:p>
        </p:txBody>
      </p:sp>
      <p:sp>
        <p:nvSpPr>
          <p:cNvPr id="10" name="TextBox 9"/>
          <p:cNvSpPr txBox="1"/>
          <p:nvPr/>
        </p:nvSpPr>
        <p:spPr>
          <a:xfrm>
            <a:off x="185166" y="4817900"/>
            <a:ext cx="8773668" cy="1461939"/>
          </a:xfrm>
          <a:prstGeom prst="rect">
            <a:avLst/>
          </a:prstGeom>
          <a:noFill/>
        </p:spPr>
        <p:txBody>
          <a:bodyPr wrap="square" rtlCol="0">
            <a:spAutoFit/>
          </a:bodyPr>
          <a:lstStyle/>
          <a:p>
            <a:pPr>
              <a:spcAft>
                <a:spcPts val="600"/>
              </a:spcAft>
            </a:pPr>
            <a:r>
              <a:rPr lang="en-US" sz="1400" b="1" baseline="30000" dirty="0" smtClean="0"/>
              <a:t>1</a:t>
            </a:r>
            <a:r>
              <a:rPr lang="en-US" sz="1400" baseline="30000" dirty="0" smtClean="0"/>
              <a:t> </a:t>
            </a:r>
            <a:r>
              <a:rPr lang="en-US" sz="1400" dirty="0" smtClean="0"/>
              <a:t>S</a:t>
            </a:r>
            <a:r>
              <a:rPr lang="en-US" sz="1400" dirty="0"/>
              <a:t>. Pieper, M. Halle, and R. </a:t>
            </a:r>
            <a:r>
              <a:rPr lang="en-US" sz="1400" dirty="0" err="1"/>
              <a:t>Kikinis</a:t>
            </a:r>
            <a:r>
              <a:rPr lang="en-US" sz="1400" dirty="0"/>
              <a:t>, 3D SLICER. </a:t>
            </a:r>
            <a:r>
              <a:rPr lang="en-US" sz="1400" i="1" dirty="0"/>
              <a:t>Proceedings </a:t>
            </a:r>
            <a:r>
              <a:rPr lang="en-US" sz="1400" i="1" dirty="0" smtClean="0"/>
              <a:t>of the </a:t>
            </a:r>
            <a:r>
              <a:rPr lang="en-US" sz="1400" i="1" dirty="0"/>
              <a:t>1st IEEE International Symposium on Biomedical Imaging: </a:t>
            </a:r>
            <a:r>
              <a:rPr lang="en-US" sz="1400" i="1" dirty="0" smtClean="0"/>
              <a:t>From Nano </a:t>
            </a:r>
            <a:r>
              <a:rPr lang="en-US" sz="1400" i="1" dirty="0"/>
              <a:t>to Macro </a:t>
            </a:r>
            <a:r>
              <a:rPr lang="en-US" sz="1400" dirty="0"/>
              <a:t>(Brigham and Women’s Hospital, Boston, MA, 2004</a:t>
            </a:r>
            <a:r>
              <a:rPr lang="en-US" sz="1400" dirty="0" smtClean="0"/>
              <a:t>), pp</a:t>
            </a:r>
            <a:r>
              <a:rPr lang="en-US" sz="1400" dirty="0"/>
              <a:t>. </a:t>
            </a:r>
            <a:r>
              <a:rPr lang="en-US" sz="1400" dirty="0" smtClean="0"/>
              <a:t>632–635.</a:t>
            </a:r>
          </a:p>
          <a:p>
            <a:pPr>
              <a:spcAft>
                <a:spcPts val="600"/>
              </a:spcAft>
            </a:pPr>
            <a:r>
              <a:rPr lang="en-US" sz="1400" b="1" baseline="30000" dirty="0" smtClean="0"/>
              <a:t>2</a:t>
            </a:r>
            <a:r>
              <a:rPr lang="en-US" sz="1400" baseline="30000" dirty="0" smtClean="0"/>
              <a:t> </a:t>
            </a:r>
            <a:r>
              <a:rPr lang="en-US" sz="1400" dirty="0" smtClean="0"/>
              <a:t>G. C</a:t>
            </a:r>
            <a:r>
              <a:rPr lang="en-US" sz="1400" dirty="0"/>
              <a:t>. Sharp</a:t>
            </a:r>
            <a:r>
              <a:rPr lang="en-US" sz="1400" dirty="0" smtClean="0"/>
              <a:t>, R</a:t>
            </a:r>
            <a:r>
              <a:rPr lang="en-US" sz="1400" dirty="0"/>
              <a:t>. Li, J. Wolfgang</a:t>
            </a:r>
            <a:r>
              <a:rPr lang="en-US" sz="1400" dirty="0" smtClean="0"/>
              <a:t>, G. Chen</a:t>
            </a:r>
            <a:r>
              <a:rPr lang="en-US" sz="1400" dirty="0"/>
              <a:t>, M. </a:t>
            </a:r>
            <a:r>
              <a:rPr lang="en-US" sz="1400" dirty="0" err="1"/>
              <a:t>Peroni</a:t>
            </a:r>
            <a:r>
              <a:rPr lang="en-US" sz="1400" dirty="0"/>
              <a:t>, M. F. </a:t>
            </a:r>
            <a:r>
              <a:rPr lang="en-US" sz="1400" dirty="0" err="1"/>
              <a:t>Spadea</a:t>
            </a:r>
            <a:r>
              <a:rPr lang="en-US" sz="1400" dirty="0"/>
              <a:t>, </a:t>
            </a:r>
            <a:r>
              <a:rPr lang="en-US" sz="1400" dirty="0" smtClean="0"/>
              <a:t>S. Mori, J</a:t>
            </a:r>
            <a:r>
              <a:rPr lang="en-US" sz="1400" dirty="0"/>
              <a:t>. Zhang, J. </a:t>
            </a:r>
            <a:r>
              <a:rPr lang="en-US" sz="1400" dirty="0" err="1" smtClean="0"/>
              <a:t>Shackleford</a:t>
            </a:r>
            <a:r>
              <a:rPr lang="en-US" sz="1400" dirty="0"/>
              <a:t>, and N. </a:t>
            </a:r>
            <a:r>
              <a:rPr lang="en-US" sz="1400" dirty="0" err="1"/>
              <a:t>Kandasamy</a:t>
            </a:r>
            <a:r>
              <a:rPr lang="en-US" sz="1400" dirty="0"/>
              <a:t>, “Plastimatch: An open </a:t>
            </a:r>
            <a:r>
              <a:rPr lang="en-US" sz="1400" dirty="0" smtClean="0"/>
              <a:t>source software </a:t>
            </a:r>
            <a:r>
              <a:rPr lang="en-US" sz="1400" dirty="0"/>
              <a:t>suite for radiotherapy image processing,” in </a:t>
            </a:r>
            <a:r>
              <a:rPr lang="en-US" sz="1400" i="1" dirty="0"/>
              <a:t>Proceedings of </a:t>
            </a:r>
            <a:r>
              <a:rPr lang="en-US" sz="1400" i="1" dirty="0" smtClean="0"/>
              <a:t>the </a:t>
            </a:r>
            <a:r>
              <a:rPr lang="en-US" sz="1400" i="1" dirty="0" err="1" smtClean="0"/>
              <a:t>XVIth</a:t>
            </a:r>
            <a:r>
              <a:rPr lang="en-US" sz="1400" i="1" dirty="0" smtClean="0"/>
              <a:t> </a:t>
            </a:r>
            <a:r>
              <a:rPr lang="en-US" sz="1400" i="1" dirty="0"/>
              <a:t>International Conference on the Use of Computers in </a:t>
            </a:r>
            <a:r>
              <a:rPr lang="en-US" sz="1400" i="1" dirty="0" smtClean="0"/>
              <a:t>Radiotherapy (ICCR</a:t>
            </a:r>
            <a:r>
              <a:rPr lang="en-US" sz="1400" i="1" dirty="0"/>
              <a:t>) </a:t>
            </a:r>
            <a:r>
              <a:rPr lang="en-US" sz="1400" dirty="0"/>
              <a:t>(Amsterdam, the Netherlands, 2010).</a:t>
            </a:r>
          </a:p>
        </p:txBody>
      </p:sp>
      <p:sp>
        <p:nvSpPr>
          <p:cNvPr id="11" name="Rectangle 10"/>
          <p:cNvSpPr/>
          <p:nvPr/>
        </p:nvSpPr>
        <p:spPr>
          <a:xfrm>
            <a:off x="6281227" y="990600"/>
            <a:ext cx="1338773" cy="609600"/>
          </a:xfrm>
          <a:prstGeom prst="rect">
            <a:avLst/>
          </a:prstGeom>
          <a:solidFill>
            <a:srgbClr val="F77547"/>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a:t>Pinnacle³</a:t>
            </a:r>
          </a:p>
        </p:txBody>
      </p:sp>
      <p:sp>
        <p:nvSpPr>
          <p:cNvPr id="12" name="Rectangle 11"/>
          <p:cNvSpPr/>
          <p:nvPr/>
        </p:nvSpPr>
        <p:spPr>
          <a:xfrm>
            <a:off x="7712068" y="990600"/>
            <a:ext cx="1246748" cy="609600"/>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dirty="0"/>
              <a:t>Eclipse™</a:t>
            </a:r>
          </a:p>
        </p:txBody>
      </p:sp>
      <p:sp>
        <p:nvSpPr>
          <p:cNvPr id="13" name="Rectangle 12"/>
          <p:cNvSpPr/>
          <p:nvPr/>
        </p:nvSpPr>
        <p:spPr>
          <a:xfrm>
            <a:off x="6344717" y="2819400"/>
            <a:ext cx="1217066" cy="609600"/>
          </a:xfrm>
          <a:prstGeom prst="rect">
            <a:avLst/>
          </a:prstGeom>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p>
            <a:pPr algn="ctr"/>
            <a:r>
              <a:rPr lang="en-US" sz="2400" dirty="0" smtClean="0"/>
              <a:t>SlicerRT</a:t>
            </a:r>
            <a:endParaRPr lang="en-US" sz="2400" dirty="0"/>
          </a:p>
        </p:txBody>
      </p:sp>
      <p:sp>
        <p:nvSpPr>
          <p:cNvPr id="15" name="Flowchart: Magnetic Disk 14"/>
          <p:cNvSpPr/>
          <p:nvPr/>
        </p:nvSpPr>
        <p:spPr>
          <a:xfrm>
            <a:off x="6371615" y="1912192"/>
            <a:ext cx="1157996" cy="612648"/>
          </a:xfrm>
          <a:prstGeom prst="flowChartMagneticDisk">
            <a:avLst/>
          </a:prstGeom>
          <a:solidFill>
            <a:srgbClr val="F77547"/>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DICOM-RT</a:t>
            </a:r>
            <a:endParaRPr lang="en-US" dirty="0"/>
          </a:p>
        </p:txBody>
      </p:sp>
      <p:sp>
        <p:nvSpPr>
          <p:cNvPr id="16" name="Flowchart: Magnetic Disk 15"/>
          <p:cNvSpPr/>
          <p:nvPr/>
        </p:nvSpPr>
        <p:spPr>
          <a:xfrm>
            <a:off x="7756444" y="1912192"/>
            <a:ext cx="1157996" cy="612648"/>
          </a:xfrm>
          <a:prstGeom prst="flowChartMagneticDisk">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smtClean="0"/>
              <a:t>DICOM-RT</a:t>
            </a:r>
            <a:endParaRPr lang="en-US" dirty="0"/>
          </a:p>
        </p:txBody>
      </p:sp>
      <p:cxnSp>
        <p:nvCxnSpPr>
          <p:cNvPr id="18" name="Straight Arrow Connector 17"/>
          <p:cNvCxnSpPr>
            <a:stCxn id="11" idx="2"/>
          </p:cNvCxnSpPr>
          <p:nvPr/>
        </p:nvCxnSpPr>
        <p:spPr>
          <a:xfrm>
            <a:off x="6950614" y="1600200"/>
            <a:ext cx="0" cy="31199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a:stCxn id="12" idx="2"/>
            <a:endCxn id="16" idx="1"/>
          </p:cNvCxnSpPr>
          <p:nvPr/>
        </p:nvCxnSpPr>
        <p:spPr>
          <a:xfrm>
            <a:off x="8335442" y="1600200"/>
            <a:ext cx="0" cy="31199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stCxn id="15" idx="3"/>
            <a:endCxn id="13" idx="0"/>
          </p:cNvCxnSpPr>
          <p:nvPr/>
        </p:nvCxnSpPr>
        <p:spPr>
          <a:xfrm>
            <a:off x="6950613" y="2524840"/>
            <a:ext cx="2637" cy="2945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16" idx="3"/>
          </p:cNvCxnSpPr>
          <p:nvPr/>
        </p:nvCxnSpPr>
        <p:spPr>
          <a:xfrm flipH="1">
            <a:off x="7580833" y="2524840"/>
            <a:ext cx="754609" cy="2945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5448300" y="3810000"/>
            <a:ext cx="1217066" cy="609600"/>
          </a:xfrm>
          <a:prstGeom prst="rect">
            <a:avLst/>
          </a:prstGeom>
          <a:solidFill>
            <a:srgbClr val="70AC2E"/>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2400" dirty="0" smtClean="0"/>
              <a:t>MATLAB</a:t>
            </a:r>
            <a:endParaRPr lang="en-US" sz="2400" dirty="0"/>
          </a:p>
        </p:txBody>
      </p:sp>
      <p:cxnSp>
        <p:nvCxnSpPr>
          <p:cNvPr id="33" name="Straight Arrow Connector 32"/>
          <p:cNvCxnSpPr/>
          <p:nvPr/>
        </p:nvCxnSpPr>
        <p:spPr>
          <a:xfrm flipH="1">
            <a:off x="6248400" y="3429000"/>
            <a:ext cx="304800" cy="381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32" idx="0"/>
          </p:cNvCxnSpPr>
          <p:nvPr/>
        </p:nvCxnSpPr>
        <p:spPr>
          <a:xfrm flipV="1">
            <a:off x="6056833" y="3429000"/>
            <a:ext cx="306934" cy="381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9" name="Flowchart: Magnetic Disk 38"/>
          <p:cNvSpPr/>
          <p:nvPr/>
        </p:nvSpPr>
        <p:spPr>
          <a:xfrm>
            <a:off x="7181850" y="3806952"/>
            <a:ext cx="1217066" cy="612648"/>
          </a:xfrm>
          <a:prstGeom prst="flowChartMagneticDisk">
            <a:avLst/>
          </a:prstGeom>
          <a:effectLst>
            <a:outerShdw blurRad="50800" dist="38100" dir="2700000" algn="tl" rotWithShape="0">
              <a:prstClr val="black">
                <a:alpha val="40000"/>
              </a:prstClr>
            </a:outerShdw>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t>DICOM-RT</a:t>
            </a:r>
            <a:endParaRPr lang="en-US" dirty="0"/>
          </a:p>
        </p:txBody>
      </p:sp>
      <p:cxnSp>
        <p:nvCxnSpPr>
          <p:cNvPr id="40" name="Straight Arrow Connector 39"/>
          <p:cNvCxnSpPr>
            <a:endCxn id="39" idx="1"/>
          </p:cNvCxnSpPr>
          <p:nvPr/>
        </p:nvCxnSpPr>
        <p:spPr>
          <a:xfrm>
            <a:off x="7485583" y="3429000"/>
            <a:ext cx="304800" cy="37795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Rectangle 22"/>
          <p:cNvSpPr/>
          <p:nvPr/>
        </p:nvSpPr>
        <p:spPr>
          <a:xfrm>
            <a:off x="5207240" y="990600"/>
            <a:ext cx="774133" cy="6096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err="1"/>
              <a:t>XiO</a:t>
            </a:r>
            <a:r>
              <a:rPr lang="en-US" sz="2400" dirty="0"/>
              <a:t>®</a:t>
            </a:r>
          </a:p>
        </p:txBody>
      </p:sp>
      <p:sp>
        <p:nvSpPr>
          <p:cNvPr id="26" name="Flowchart: Magnetic Disk 25"/>
          <p:cNvSpPr/>
          <p:nvPr/>
        </p:nvSpPr>
        <p:spPr>
          <a:xfrm>
            <a:off x="5014204" y="1912192"/>
            <a:ext cx="1157996" cy="612648"/>
          </a:xfrm>
          <a:prstGeom prst="flowChartMagneticDisk">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DICOM-RT</a:t>
            </a:r>
            <a:endParaRPr lang="en-US" dirty="0"/>
          </a:p>
        </p:txBody>
      </p:sp>
      <p:cxnSp>
        <p:nvCxnSpPr>
          <p:cNvPr id="27" name="Straight Arrow Connector 26"/>
          <p:cNvCxnSpPr>
            <a:stCxn id="23" idx="2"/>
            <a:endCxn id="26" idx="1"/>
          </p:cNvCxnSpPr>
          <p:nvPr/>
        </p:nvCxnSpPr>
        <p:spPr>
          <a:xfrm flipH="1">
            <a:off x="5593202" y="1600200"/>
            <a:ext cx="1105" cy="31199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26" idx="3"/>
          </p:cNvCxnSpPr>
          <p:nvPr/>
        </p:nvCxnSpPr>
        <p:spPr>
          <a:xfrm>
            <a:off x="5593202" y="2524840"/>
            <a:ext cx="778413" cy="2945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5572577"/>
      </p:ext>
    </p:extLst>
  </p:cSld>
  <p:clrMapOvr>
    <a:masterClrMapping/>
  </p:clrMapOvr>
  <mc:AlternateContent xmlns:mc="http://schemas.openxmlformats.org/markup-compatibility/2006" xmlns:p14="http://schemas.microsoft.com/office/powerpoint/2010/main">
    <mc:Choice Requires="p14">
      <p:transition spd="slow" p14:dur="2000" advTm="32393"/>
    </mc:Choice>
    <mc:Fallback xmlns="">
      <p:transition spd="slow" advTm="32393"/>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14</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graphicFrame>
        <p:nvGraphicFramePr>
          <p:cNvPr id="6" name="Diagram 5"/>
          <p:cNvGraphicFramePr/>
          <p:nvPr>
            <p:extLst>
              <p:ext uri="{D42A27DB-BD31-4B8C-83A1-F6EECF244321}">
                <p14:modId xmlns:p14="http://schemas.microsoft.com/office/powerpoint/2010/main" val="176011359"/>
              </p:ext>
            </p:extLst>
          </p:nvPr>
        </p:nvGraphicFramePr>
        <p:xfrm>
          <a:off x="1371600" y="710244"/>
          <a:ext cx="6324600" cy="55930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Title 1"/>
          <p:cNvSpPr txBox="1">
            <a:spLocks/>
          </p:cNvSpPr>
          <p:nvPr/>
        </p:nvSpPr>
        <p:spPr>
          <a:xfrm>
            <a:off x="457200" y="-38100"/>
            <a:ext cx="8229600" cy="8763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General workflow overview</a:t>
            </a:r>
            <a:endParaRPr lang="en-CA" b="1" dirty="0">
              <a:solidFill>
                <a:schemeClr val="tx2"/>
              </a:solidFill>
            </a:endParaRPr>
          </a:p>
        </p:txBody>
      </p:sp>
      <p:sp>
        <p:nvSpPr>
          <p:cNvPr id="9" name="TextBox 8"/>
          <p:cNvSpPr txBox="1"/>
          <p:nvPr/>
        </p:nvSpPr>
        <p:spPr>
          <a:xfrm>
            <a:off x="285811" y="5715000"/>
            <a:ext cx="2146870" cy="369332"/>
          </a:xfrm>
          <a:prstGeom prst="rect">
            <a:avLst/>
          </a:prstGeom>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wrap="none" rtlCol="0">
            <a:spAutoFit/>
          </a:bodyPr>
          <a:lstStyle/>
          <a:p>
            <a:pPr algn="ctr"/>
            <a:r>
              <a:rPr lang="en-US" dirty="0" smtClean="0"/>
              <a:t>SlicerRT components</a:t>
            </a:r>
            <a:endParaRPr lang="en-US" dirty="0"/>
          </a:p>
        </p:txBody>
      </p:sp>
      <p:sp>
        <p:nvSpPr>
          <p:cNvPr id="10" name="TextBox 9"/>
          <p:cNvSpPr txBox="1"/>
          <p:nvPr/>
        </p:nvSpPr>
        <p:spPr>
          <a:xfrm>
            <a:off x="6588867" y="5715000"/>
            <a:ext cx="2224455" cy="369332"/>
          </a:xfrm>
          <a:prstGeom prst="rect">
            <a:avLst/>
          </a:prstGeom>
        </p:spPr>
        <p:style>
          <a:lnRef idx="3">
            <a:schemeClr val="lt1"/>
          </a:lnRef>
          <a:fillRef idx="1">
            <a:schemeClr val="accent1"/>
          </a:fillRef>
          <a:effectRef idx="1">
            <a:schemeClr val="accent1"/>
          </a:effectRef>
          <a:fontRef idx="minor">
            <a:schemeClr val="lt1"/>
          </a:fontRef>
        </p:style>
        <p:txBody>
          <a:bodyPr wrap="none" rtlCol="0">
            <a:spAutoFit/>
          </a:bodyPr>
          <a:lstStyle/>
          <a:p>
            <a:pPr algn="ctr"/>
            <a:r>
              <a:rPr lang="en-US" dirty="0" smtClean="0"/>
              <a:t>3D Slicer components</a:t>
            </a:r>
            <a:endParaRPr lang="en-US" dirty="0"/>
          </a:p>
        </p:txBody>
      </p:sp>
      <p:grpSp>
        <p:nvGrpSpPr>
          <p:cNvPr id="12" name="Group 11"/>
          <p:cNvGrpSpPr/>
          <p:nvPr/>
        </p:nvGrpSpPr>
        <p:grpSpPr>
          <a:xfrm>
            <a:off x="3245560" y="744171"/>
            <a:ext cx="2431441" cy="1609810"/>
            <a:chOff x="4394864" y="1092683"/>
            <a:chExt cx="4815654" cy="1625908"/>
          </a:xfrm>
        </p:grpSpPr>
        <p:sp>
          <p:nvSpPr>
            <p:cNvPr id="13" name="Hexagon 12"/>
            <p:cNvSpPr/>
            <p:nvPr/>
          </p:nvSpPr>
          <p:spPr>
            <a:xfrm>
              <a:off x="4718587" y="1092683"/>
              <a:ext cx="4491931" cy="1625908"/>
            </a:xfrm>
            <a:prstGeom prst="hexagon">
              <a:avLst>
                <a:gd name="adj" fmla="val 28570"/>
                <a:gd name="vf" fmla="val 115470"/>
              </a:avLst>
            </a:prstGeom>
            <a:noFill/>
            <a:ln w="76200"/>
          </p:spPr>
          <p:style>
            <a:lnRef idx="2">
              <a:schemeClr val="accent2"/>
            </a:lnRef>
            <a:fillRef idx="1">
              <a:schemeClr val="lt1"/>
            </a:fillRef>
            <a:effectRef idx="0">
              <a:schemeClr val="accent2"/>
            </a:effectRef>
            <a:fontRef idx="minor">
              <a:schemeClr val="dk1"/>
            </a:fontRef>
          </p:style>
        </p:sp>
        <p:sp>
          <p:nvSpPr>
            <p:cNvPr id="14" name="Hexagon 4"/>
            <p:cNvSpPr/>
            <p:nvPr/>
          </p:nvSpPr>
          <p:spPr>
            <a:xfrm>
              <a:off x="4394864" y="1440960"/>
              <a:ext cx="1585387" cy="1133510"/>
            </a:xfrm>
            <a:prstGeom prst="rect">
              <a:avLst/>
            </a:prstGeom>
            <a:ln w="76200"/>
          </p:spPr>
          <p:style>
            <a:lnRef idx="0">
              <a:scrgbClr r="0" g="0" b="0"/>
            </a:lnRef>
            <a:fillRef idx="0">
              <a:scrgbClr r="0" g="0" b="0"/>
            </a:fillRef>
            <a:effectRef idx="0">
              <a:scrgbClr r="0" g="0" b="0"/>
            </a:effectRef>
            <a:fontRef idx="minor">
              <a:schemeClr val="lt1"/>
            </a:fontRef>
          </p:style>
          <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endParaRPr lang="en-CA" sz="2800" b="1" kern="1200" dirty="0"/>
            </a:p>
          </p:txBody>
        </p:sp>
      </p:grpSp>
      <p:grpSp>
        <p:nvGrpSpPr>
          <p:cNvPr id="15" name="Group 14"/>
          <p:cNvGrpSpPr/>
          <p:nvPr/>
        </p:nvGrpSpPr>
        <p:grpSpPr>
          <a:xfrm>
            <a:off x="5262592" y="1701476"/>
            <a:ext cx="2421916" cy="1609810"/>
            <a:chOff x="4394864" y="1092683"/>
            <a:chExt cx="4796789" cy="1625908"/>
          </a:xfrm>
        </p:grpSpPr>
        <p:sp>
          <p:nvSpPr>
            <p:cNvPr id="16" name="Hexagon 15"/>
            <p:cNvSpPr/>
            <p:nvPr/>
          </p:nvSpPr>
          <p:spPr>
            <a:xfrm>
              <a:off x="4699722" y="1092683"/>
              <a:ext cx="4491931" cy="1625908"/>
            </a:xfrm>
            <a:prstGeom prst="hexagon">
              <a:avLst>
                <a:gd name="adj" fmla="val 28570"/>
                <a:gd name="vf" fmla="val 115470"/>
              </a:avLst>
            </a:prstGeom>
            <a:noFill/>
            <a:ln w="76200"/>
          </p:spPr>
          <p:style>
            <a:lnRef idx="2">
              <a:schemeClr val="accent2"/>
            </a:lnRef>
            <a:fillRef idx="1">
              <a:schemeClr val="lt1"/>
            </a:fillRef>
            <a:effectRef idx="0">
              <a:schemeClr val="accent2"/>
            </a:effectRef>
            <a:fontRef idx="minor">
              <a:schemeClr val="dk1"/>
            </a:fontRef>
          </p:style>
        </p:sp>
        <p:sp>
          <p:nvSpPr>
            <p:cNvPr id="17" name="Hexagon 4"/>
            <p:cNvSpPr/>
            <p:nvPr/>
          </p:nvSpPr>
          <p:spPr>
            <a:xfrm>
              <a:off x="4394864" y="1440960"/>
              <a:ext cx="1585387" cy="1133510"/>
            </a:xfrm>
            <a:prstGeom prst="rect">
              <a:avLst/>
            </a:prstGeom>
            <a:ln w="76200"/>
          </p:spPr>
          <p:style>
            <a:lnRef idx="0">
              <a:scrgbClr r="0" g="0" b="0"/>
            </a:lnRef>
            <a:fillRef idx="0">
              <a:scrgbClr r="0" g="0" b="0"/>
            </a:fillRef>
            <a:effectRef idx="0">
              <a:scrgbClr r="0" g="0" b="0"/>
            </a:effectRef>
            <a:fontRef idx="minor">
              <a:schemeClr val="lt1"/>
            </a:fontRef>
          </p:style>
          <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endParaRPr lang="en-CA" sz="2800" b="1" kern="1200" dirty="0"/>
            </a:p>
          </p:txBody>
        </p:sp>
      </p:grpSp>
      <p:grpSp>
        <p:nvGrpSpPr>
          <p:cNvPr id="18" name="Group 17"/>
          <p:cNvGrpSpPr/>
          <p:nvPr/>
        </p:nvGrpSpPr>
        <p:grpSpPr>
          <a:xfrm>
            <a:off x="5293632" y="3724275"/>
            <a:ext cx="2397937" cy="1609810"/>
            <a:chOff x="4394864" y="1092683"/>
            <a:chExt cx="4796789" cy="1625908"/>
          </a:xfrm>
        </p:grpSpPr>
        <p:sp>
          <p:nvSpPr>
            <p:cNvPr id="19" name="Hexagon 18"/>
            <p:cNvSpPr/>
            <p:nvPr/>
          </p:nvSpPr>
          <p:spPr>
            <a:xfrm>
              <a:off x="4699722" y="1092683"/>
              <a:ext cx="4491931" cy="1625908"/>
            </a:xfrm>
            <a:prstGeom prst="hexagon">
              <a:avLst>
                <a:gd name="adj" fmla="val 28570"/>
                <a:gd name="vf" fmla="val 115470"/>
              </a:avLst>
            </a:prstGeom>
            <a:noFill/>
            <a:ln w="76200"/>
          </p:spPr>
          <p:style>
            <a:lnRef idx="2">
              <a:schemeClr val="accent2"/>
            </a:lnRef>
            <a:fillRef idx="1">
              <a:schemeClr val="lt1"/>
            </a:fillRef>
            <a:effectRef idx="0">
              <a:schemeClr val="accent2"/>
            </a:effectRef>
            <a:fontRef idx="minor">
              <a:schemeClr val="dk1"/>
            </a:fontRef>
          </p:style>
        </p:sp>
        <p:sp>
          <p:nvSpPr>
            <p:cNvPr id="20" name="Hexagon 4"/>
            <p:cNvSpPr/>
            <p:nvPr/>
          </p:nvSpPr>
          <p:spPr>
            <a:xfrm>
              <a:off x="4394864" y="1440960"/>
              <a:ext cx="1585387" cy="1133510"/>
            </a:xfrm>
            <a:prstGeom prst="rect">
              <a:avLst/>
            </a:prstGeom>
            <a:ln w="76200"/>
          </p:spPr>
          <p:style>
            <a:lnRef idx="0">
              <a:scrgbClr r="0" g="0" b="0"/>
            </a:lnRef>
            <a:fillRef idx="0">
              <a:scrgbClr r="0" g="0" b="0"/>
            </a:fillRef>
            <a:effectRef idx="0">
              <a:scrgbClr r="0" g="0" b="0"/>
            </a:effectRef>
            <a:fontRef idx="minor">
              <a:schemeClr val="lt1"/>
            </a:fontRef>
          </p:style>
          <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endParaRPr lang="en-CA" sz="2800" b="1" kern="1200" dirty="0"/>
            </a:p>
          </p:txBody>
        </p:sp>
      </p:grpSp>
      <p:grpSp>
        <p:nvGrpSpPr>
          <p:cNvPr id="21" name="Group 20"/>
          <p:cNvGrpSpPr/>
          <p:nvPr/>
        </p:nvGrpSpPr>
        <p:grpSpPr>
          <a:xfrm>
            <a:off x="3267075" y="4698398"/>
            <a:ext cx="2443526" cy="1625908"/>
            <a:chOff x="4394864" y="1065314"/>
            <a:chExt cx="4887985" cy="1642167"/>
          </a:xfrm>
        </p:grpSpPr>
        <p:sp>
          <p:nvSpPr>
            <p:cNvPr id="22" name="Hexagon 21"/>
            <p:cNvSpPr/>
            <p:nvPr/>
          </p:nvSpPr>
          <p:spPr>
            <a:xfrm>
              <a:off x="4608527" y="1065314"/>
              <a:ext cx="4674322" cy="1642167"/>
            </a:xfrm>
            <a:prstGeom prst="hexagon">
              <a:avLst>
                <a:gd name="adj" fmla="val 28570"/>
                <a:gd name="vf" fmla="val 115470"/>
              </a:avLst>
            </a:prstGeom>
            <a:noFill/>
            <a:ln w="76200"/>
          </p:spPr>
          <p:style>
            <a:lnRef idx="2">
              <a:schemeClr val="accent2"/>
            </a:lnRef>
            <a:fillRef idx="1">
              <a:schemeClr val="lt1"/>
            </a:fillRef>
            <a:effectRef idx="0">
              <a:schemeClr val="accent2"/>
            </a:effectRef>
            <a:fontRef idx="minor">
              <a:schemeClr val="dk1"/>
            </a:fontRef>
          </p:style>
        </p:sp>
        <p:sp>
          <p:nvSpPr>
            <p:cNvPr id="23" name="Hexagon 4"/>
            <p:cNvSpPr/>
            <p:nvPr/>
          </p:nvSpPr>
          <p:spPr>
            <a:xfrm>
              <a:off x="4394864" y="1440960"/>
              <a:ext cx="1585387" cy="1133510"/>
            </a:xfrm>
            <a:prstGeom prst="rect">
              <a:avLst/>
            </a:prstGeom>
            <a:ln w="76200"/>
          </p:spPr>
          <p:style>
            <a:lnRef idx="0">
              <a:scrgbClr r="0" g="0" b="0"/>
            </a:lnRef>
            <a:fillRef idx="0">
              <a:scrgbClr r="0" g="0" b="0"/>
            </a:fillRef>
            <a:effectRef idx="0">
              <a:scrgbClr r="0" g="0" b="0"/>
            </a:effectRef>
            <a:fontRef idx="minor">
              <a:schemeClr val="lt1"/>
            </a:fontRef>
          </p:style>
          <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endParaRPr lang="en-CA" sz="2800" b="1" kern="1200" dirty="0"/>
            </a:p>
          </p:txBody>
        </p:sp>
      </p:grpSp>
      <p:grpSp>
        <p:nvGrpSpPr>
          <p:cNvPr id="24" name="Group 23"/>
          <p:cNvGrpSpPr/>
          <p:nvPr/>
        </p:nvGrpSpPr>
        <p:grpSpPr>
          <a:xfrm>
            <a:off x="1243237" y="3697629"/>
            <a:ext cx="2397937" cy="1609810"/>
            <a:chOff x="4394864" y="1092683"/>
            <a:chExt cx="4796789" cy="1625908"/>
          </a:xfrm>
        </p:grpSpPr>
        <p:sp>
          <p:nvSpPr>
            <p:cNvPr id="25" name="Hexagon 24"/>
            <p:cNvSpPr/>
            <p:nvPr/>
          </p:nvSpPr>
          <p:spPr>
            <a:xfrm>
              <a:off x="4699722" y="1092683"/>
              <a:ext cx="4491931" cy="1625908"/>
            </a:xfrm>
            <a:prstGeom prst="hexagon">
              <a:avLst>
                <a:gd name="adj" fmla="val 28570"/>
                <a:gd name="vf" fmla="val 115470"/>
              </a:avLst>
            </a:prstGeom>
            <a:noFill/>
            <a:ln w="76200"/>
          </p:spPr>
          <p:style>
            <a:lnRef idx="2">
              <a:schemeClr val="accent2"/>
            </a:lnRef>
            <a:fillRef idx="1">
              <a:schemeClr val="lt1"/>
            </a:fillRef>
            <a:effectRef idx="0">
              <a:schemeClr val="accent2"/>
            </a:effectRef>
            <a:fontRef idx="minor">
              <a:schemeClr val="dk1"/>
            </a:fontRef>
          </p:style>
        </p:sp>
        <p:sp>
          <p:nvSpPr>
            <p:cNvPr id="26" name="Hexagon 4"/>
            <p:cNvSpPr/>
            <p:nvPr/>
          </p:nvSpPr>
          <p:spPr>
            <a:xfrm>
              <a:off x="4394864" y="1440960"/>
              <a:ext cx="1585387" cy="1133510"/>
            </a:xfrm>
            <a:prstGeom prst="rect">
              <a:avLst/>
            </a:prstGeom>
            <a:ln w="76200"/>
          </p:spPr>
          <p:style>
            <a:lnRef idx="0">
              <a:scrgbClr r="0" g="0" b="0"/>
            </a:lnRef>
            <a:fillRef idx="0">
              <a:scrgbClr r="0" g="0" b="0"/>
            </a:fillRef>
            <a:effectRef idx="0">
              <a:scrgbClr r="0" g="0" b="0"/>
            </a:effectRef>
            <a:fontRef idx="minor">
              <a:schemeClr val="lt1"/>
            </a:fontRef>
          </p:style>
          <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endParaRPr lang="en-CA" sz="2800" b="1" kern="1200" dirty="0"/>
            </a:p>
          </p:txBody>
        </p:sp>
      </p:grpSp>
      <p:grpSp>
        <p:nvGrpSpPr>
          <p:cNvPr id="27" name="Group 26"/>
          <p:cNvGrpSpPr/>
          <p:nvPr/>
        </p:nvGrpSpPr>
        <p:grpSpPr>
          <a:xfrm>
            <a:off x="1252762" y="1726343"/>
            <a:ext cx="2397937" cy="1609810"/>
            <a:chOff x="4394864" y="1092683"/>
            <a:chExt cx="4796789" cy="1625908"/>
          </a:xfrm>
        </p:grpSpPr>
        <p:sp>
          <p:nvSpPr>
            <p:cNvPr id="28" name="Hexagon 27"/>
            <p:cNvSpPr/>
            <p:nvPr/>
          </p:nvSpPr>
          <p:spPr>
            <a:xfrm>
              <a:off x="4699722" y="1092683"/>
              <a:ext cx="4491931" cy="1625908"/>
            </a:xfrm>
            <a:prstGeom prst="hexagon">
              <a:avLst>
                <a:gd name="adj" fmla="val 28570"/>
                <a:gd name="vf" fmla="val 115470"/>
              </a:avLst>
            </a:prstGeom>
            <a:noFill/>
            <a:ln w="76200"/>
          </p:spPr>
          <p:style>
            <a:lnRef idx="2">
              <a:schemeClr val="accent2"/>
            </a:lnRef>
            <a:fillRef idx="1">
              <a:schemeClr val="lt1"/>
            </a:fillRef>
            <a:effectRef idx="0">
              <a:schemeClr val="accent2"/>
            </a:effectRef>
            <a:fontRef idx="minor">
              <a:schemeClr val="dk1"/>
            </a:fontRef>
          </p:style>
        </p:sp>
        <p:sp>
          <p:nvSpPr>
            <p:cNvPr id="29" name="Hexagon 4"/>
            <p:cNvSpPr/>
            <p:nvPr/>
          </p:nvSpPr>
          <p:spPr>
            <a:xfrm>
              <a:off x="4394864" y="1440960"/>
              <a:ext cx="1585387" cy="1133510"/>
            </a:xfrm>
            <a:prstGeom prst="rect">
              <a:avLst/>
            </a:prstGeom>
            <a:ln w="76200"/>
          </p:spPr>
          <p:style>
            <a:lnRef idx="0">
              <a:scrgbClr r="0" g="0" b="0"/>
            </a:lnRef>
            <a:fillRef idx="0">
              <a:scrgbClr r="0" g="0" b="0"/>
            </a:fillRef>
            <a:effectRef idx="0">
              <a:scrgbClr r="0" g="0" b="0"/>
            </a:effectRef>
            <a:fontRef idx="minor">
              <a:schemeClr val="lt1"/>
            </a:fontRef>
          </p:style>
          <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endParaRPr lang="en-CA" sz="2800" b="1" kern="1200" dirty="0"/>
            </a:p>
          </p:txBody>
        </p:sp>
      </p:grpSp>
    </p:spTree>
    <p:custDataLst>
      <p:tags r:id="rId1"/>
    </p:custDataLst>
    <p:extLst>
      <p:ext uri="{BB962C8B-B14F-4D97-AF65-F5344CB8AC3E}">
        <p14:creationId xmlns:p14="http://schemas.microsoft.com/office/powerpoint/2010/main" val="2730159889"/>
      </p:ext>
    </p:extLst>
  </p:cSld>
  <p:clrMapOvr>
    <a:masterClrMapping/>
  </p:clrMapOvr>
  <mc:AlternateContent xmlns:mc="http://schemas.openxmlformats.org/markup-compatibility/2006" xmlns:p14="http://schemas.microsoft.com/office/powerpoint/2010/main">
    <mc:Choice Requires="p14">
      <p:transition p14:dur="10" advTm="29523"/>
    </mc:Choice>
    <mc:Fallback xmlns="">
      <p:transition advTm="2952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18"/>
                                        </p:tgtEl>
                                      </p:cBhvr>
                                    </p:animEffect>
                                    <p:set>
                                      <p:cBhvr>
                                        <p:cTn id="28" dur="1" fill="hold">
                                          <p:stCondLst>
                                            <p:cond delay="499"/>
                                          </p:stCondLst>
                                        </p:cTn>
                                        <p:tgtEl>
                                          <p:spTgt spid="18"/>
                                        </p:tgtEl>
                                        <p:attrNameLst>
                                          <p:attrName>style.visibility</p:attrName>
                                        </p:attrNameLst>
                                      </p:cBhvr>
                                      <p:to>
                                        <p:strVal val="hidden"/>
                                      </p:to>
                                    </p:set>
                                  </p:childTnLst>
                                </p:cTn>
                              </p:par>
                              <p:par>
                                <p:cTn id="29" presetID="10" presetClass="entr" presetSubtype="0"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nodeType="clickEffect">
                                  <p:stCondLst>
                                    <p:cond delay="0"/>
                                  </p:stCondLst>
                                  <p:childTnLst>
                                    <p:animEffect transition="out" filter="fade">
                                      <p:cBhvr>
                                        <p:cTn id="35" dur="500"/>
                                        <p:tgtEl>
                                          <p:spTgt spid="21"/>
                                        </p:tgtEl>
                                      </p:cBhvr>
                                    </p:animEffect>
                                    <p:set>
                                      <p:cBhvr>
                                        <p:cTn id="36" dur="1" fill="hold">
                                          <p:stCondLst>
                                            <p:cond delay="499"/>
                                          </p:stCondLst>
                                        </p:cTn>
                                        <p:tgtEl>
                                          <p:spTgt spid="21"/>
                                        </p:tgtEl>
                                        <p:attrNameLst>
                                          <p:attrName>style.visibility</p:attrName>
                                        </p:attrNameLst>
                                      </p:cBhvr>
                                      <p:to>
                                        <p:strVal val="hidden"/>
                                      </p:to>
                                    </p:set>
                                  </p:childTnLst>
                                </p:cTn>
                              </p:par>
                              <p:par>
                                <p:cTn id="37" presetID="10" presetClass="entr" presetSubtype="0"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nodeType="clickEffect">
                                  <p:stCondLst>
                                    <p:cond delay="0"/>
                                  </p:stCondLst>
                                  <p:childTnLst>
                                    <p:animEffect transition="out" filter="fade">
                                      <p:cBhvr>
                                        <p:cTn id="43" dur="500"/>
                                        <p:tgtEl>
                                          <p:spTgt spid="24"/>
                                        </p:tgtEl>
                                      </p:cBhvr>
                                    </p:animEffect>
                                    <p:set>
                                      <p:cBhvr>
                                        <p:cTn id="44" dur="1" fill="hold">
                                          <p:stCondLst>
                                            <p:cond delay="499"/>
                                          </p:stCondLst>
                                        </p:cTn>
                                        <p:tgtEl>
                                          <p:spTgt spid="24"/>
                                        </p:tgtEl>
                                        <p:attrNameLst>
                                          <p:attrName>style.visibility</p:attrName>
                                        </p:attrNameLst>
                                      </p:cBhvr>
                                      <p:to>
                                        <p:strVal val="hidden"/>
                                      </p:to>
                                    </p:set>
                                  </p:childTnLst>
                                </p:cTn>
                              </p:par>
                              <p:par>
                                <p:cTn id="45" presetID="10" presetClass="entr" presetSubtype="0"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8181" y="1110820"/>
            <a:ext cx="5447041" cy="475888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15</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0" y="76200"/>
            <a:ext cx="9144000" cy="9144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Feature group: DICOM-RT import</a:t>
            </a:r>
            <a:endParaRPr lang="en-CA" b="1" dirty="0">
              <a:solidFill>
                <a:schemeClr val="tx2"/>
              </a:solidFill>
            </a:endParaRPr>
          </a:p>
        </p:txBody>
      </p:sp>
      <p:sp>
        <p:nvSpPr>
          <p:cNvPr id="5" name="Content Placeholder 2"/>
          <p:cNvSpPr txBox="1">
            <a:spLocks/>
          </p:cNvSpPr>
          <p:nvPr/>
        </p:nvSpPr>
        <p:spPr>
          <a:xfrm>
            <a:off x="133546" y="1133573"/>
            <a:ext cx="3352800" cy="4885694"/>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200" dirty="0" smtClean="0"/>
              <a:t>Integrated into core DICOM import plugin mechanism</a:t>
            </a:r>
          </a:p>
          <a:p>
            <a:r>
              <a:rPr lang="en-CA" sz="2200" dirty="0" smtClean="0"/>
              <a:t>Supported data types:</a:t>
            </a:r>
          </a:p>
          <a:p>
            <a:pPr lvl="1"/>
            <a:r>
              <a:rPr lang="en-CA" sz="2200" dirty="0" smtClean="0"/>
              <a:t>RT structure sets</a:t>
            </a:r>
            <a:br>
              <a:rPr lang="en-CA" sz="2200" dirty="0" smtClean="0"/>
            </a:br>
            <a:r>
              <a:rPr lang="en-CA" sz="2200" dirty="0" smtClean="0"/>
              <a:t>→ Contours</a:t>
            </a:r>
            <a:br>
              <a:rPr lang="en-CA" sz="2200" dirty="0" smtClean="0"/>
            </a:br>
            <a:r>
              <a:rPr lang="en-CA" sz="2200" dirty="0" smtClean="0"/>
              <a:t>→ Fiducial point</a:t>
            </a:r>
          </a:p>
          <a:p>
            <a:pPr lvl="1"/>
            <a:r>
              <a:rPr lang="en-CA" sz="2200" dirty="0" smtClean="0"/>
              <a:t>RT dose map</a:t>
            </a:r>
          </a:p>
          <a:p>
            <a:pPr lvl="1"/>
            <a:r>
              <a:rPr lang="en-CA" sz="2200" dirty="0" smtClean="0"/>
              <a:t>RT image</a:t>
            </a:r>
          </a:p>
          <a:p>
            <a:pPr lvl="1"/>
            <a:r>
              <a:rPr lang="en-CA" sz="2200" dirty="0" smtClean="0"/>
              <a:t>RT plan</a:t>
            </a:r>
            <a:br>
              <a:rPr lang="en-CA" sz="2200" dirty="0" smtClean="0"/>
            </a:br>
            <a:r>
              <a:rPr lang="en-CA" sz="2200" dirty="0" err="1" smtClean="0"/>
              <a:t>isocenter</a:t>
            </a:r>
            <a:r>
              <a:rPr lang="en-CA" sz="2200" dirty="0" smtClean="0"/>
              <a:t>, beams</a:t>
            </a:r>
          </a:p>
          <a:p>
            <a:pPr lvl="1"/>
            <a:r>
              <a:rPr lang="en-CA" sz="2200" dirty="0" smtClean="0"/>
              <a:t>Spatial registration</a:t>
            </a:r>
          </a:p>
          <a:p>
            <a:pPr lvl="1"/>
            <a:r>
              <a:rPr lang="en-CA" sz="2200" dirty="0" smtClean="0"/>
              <a:t>Planning CT, MR, etc. </a:t>
            </a:r>
          </a:p>
          <a:p>
            <a:pPr lvl="1"/>
            <a:endParaRPr lang="en-CA" sz="2200" dirty="0" smtClean="0"/>
          </a:p>
        </p:txBody>
      </p:sp>
      <p:sp>
        <p:nvSpPr>
          <p:cNvPr id="7" name="Content Placeholder 2"/>
          <p:cNvSpPr txBox="1">
            <a:spLocks/>
          </p:cNvSpPr>
          <p:nvPr/>
        </p:nvSpPr>
        <p:spPr bwMode="auto">
          <a:xfrm>
            <a:off x="4267200" y="5715000"/>
            <a:ext cx="4060916"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smtClean="0"/>
              <a:t>Standard layout after loading phantom dataset</a:t>
            </a:r>
          </a:p>
        </p:txBody>
      </p:sp>
    </p:spTree>
    <p:extLst>
      <p:ext uri="{BB962C8B-B14F-4D97-AF65-F5344CB8AC3E}">
        <p14:creationId xmlns:p14="http://schemas.microsoft.com/office/powerpoint/2010/main" val="1919191750"/>
      </p:ext>
    </p:extLst>
  </p:cSld>
  <p:clrMapOvr>
    <a:masterClrMapping/>
  </p:clrMapOvr>
  <mc:AlternateContent xmlns:mc="http://schemas.openxmlformats.org/markup-compatibility/2006" xmlns:p14="http://schemas.microsoft.com/office/powerpoint/2010/main">
    <mc:Choice Requires="p14">
      <p:transition spd="slow" p14:dur="2000" advTm="33011"/>
    </mc:Choice>
    <mc:Fallback xmlns="">
      <p:transition spd="slow" advTm="33011"/>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16</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0" y="76200"/>
            <a:ext cx="9144000" cy="9144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Importing DICOM-RT files</a:t>
            </a:r>
            <a:endParaRPr lang="en-CA" b="1" dirty="0">
              <a:solidFill>
                <a:schemeClr val="tx2"/>
              </a:solidFill>
            </a:endParaRPr>
          </a:p>
        </p:txBody>
      </p:sp>
      <p:sp>
        <p:nvSpPr>
          <p:cNvPr id="5" name="Content Placeholder 2"/>
          <p:cNvSpPr txBox="1">
            <a:spLocks/>
          </p:cNvSpPr>
          <p:nvPr/>
        </p:nvSpPr>
        <p:spPr>
          <a:xfrm>
            <a:off x="152399" y="1066801"/>
            <a:ext cx="2895601" cy="4876799"/>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200" dirty="0" smtClean="0"/>
              <a:t>DICOM RT import plugin, integrated in the DICOM plugin mechanism</a:t>
            </a:r>
          </a:p>
          <a:p>
            <a:r>
              <a:rPr lang="en-US" sz="2200" dirty="0" smtClean="0"/>
              <a:t>Examines files and creates “</a:t>
            </a:r>
            <a:r>
              <a:rPr lang="en-US" sz="2200" dirty="0" err="1" smtClean="0"/>
              <a:t>loadables</a:t>
            </a:r>
            <a:r>
              <a:rPr lang="en-US" sz="2200" dirty="0" smtClean="0"/>
              <a:t>”</a:t>
            </a:r>
          </a:p>
          <a:p>
            <a:r>
              <a:rPr lang="en-US" sz="2200" dirty="0" err="1" smtClean="0"/>
              <a:t>Loadables</a:t>
            </a:r>
            <a:r>
              <a:rPr lang="en-US" sz="2200" dirty="0" smtClean="0"/>
              <a:t> appear in the list when selecting patient/study/series</a:t>
            </a:r>
          </a:p>
          <a:p>
            <a:r>
              <a:rPr lang="en-US" sz="2200" dirty="0" smtClean="0"/>
              <a:t>Takes charge of loading when selected and load button clicked</a:t>
            </a:r>
            <a:endParaRPr lang="en-US" sz="220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1338" y="1371600"/>
            <a:ext cx="5893653" cy="393465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Rectangle 12"/>
          <p:cNvSpPr/>
          <p:nvPr/>
        </p:nvSpPr>
        <p:spPr>
          <a:xfrm>
            <a:off x="6991793" y="2291083"/>
            <a:ext cx="1822265" cy="661271"/>
          </a:xfrm>
          <a:prstGeom prst="rect">
            <a:avLst/>
          </a:prstGeom>
          <a:noFill/>
          <a:ln w="50800">
            <a:solidFill>
              <a:srgbClr val="BF2E0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4191000" y="3305911"/>
            <a:ext cx="2313288" cy="1160424"/>
          </a:xfrm>
          <a:prstGeom prst="rect">
            <a:avLst/>
          </a:prstGeom>
          <a:noFill/>
          <a:ln w="50800">
            <a:solidFill>
              <a:srgbClr val="BF2E0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9" name="Content Placeholder 2"/>
          <p:cNvSpPr txBox="1">
            <a:spLocks/>
          </p:cNvSpPr>
          <p:nvPr/>
        </p:nvSpPr>
        <p:spPr bwMode="auto">
          <a:xfrm>
            <a:off x="5029200" y="5182133"/>
            <a:ext cx="2292281"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smtClean="0"/>
              <a:t>DICOM browser window</a:t>
            </a:r>
          </a:p>
        </p:txBody>
      </p:sp>
    </p:spTree>
    <p:extLst>
      <p:ext uri="{BB962C8B-B14F-4D97-AF65-F5344CB8AC3E}">
        <p14:creationId xmlns:p14="http://schemas.microsoft.com/office/powerpoint/2010/main" val="1243365382"/>
      </p:ext>
    </p:extLst>
  </p:cSld>
  <p:clrMapOvr>
    <a:masterClrMapping/>
  </p:clrMapOvr>
  <mc:AlternateContent xmlns:mc="http://schemas.openxmlformats.org/markup-compatibility/2006" xmlns:p14="http://schemas.microsoft.com/office/powerpoint/2010/main">
    <mc:Choice Requires="p14">
      <p:transition spd="slow" p14:dur="2000" advTm="33011"/>
    </mc:Choice>
    <mc:Fallback xmlns="">
      <p:transition spd="slow" advTm="3301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17</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457200" y="0"/>
            <a:ext cx="82296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Feature group: contour analysis</a:t>
            </a:r>
            <a:endParaRPr lang="en-CA" b="1" dirty="0">
              <a:solidFill>
                <a:schemeClr val="tx2"/>
              </a:solidFill>
            </a:endParaRPr>
          </a:p>
        </p:txBody>
      </p:sp>
      <p:sp>
        <p:nvSpPr>
          <p:cNvPr id="5" name="Content Placeholder 2"/>
          <p:cNvSpPr txBox="1">
            <a:spLocks/>
          </p:cNvSpPr>
          <p:nvPr/>
        </p:nvSpPr>
        <p:spPr bwMode="auto">
          <a:xfrm>
            <a:off x="685800" y="1143000"/>
            <a:ext cx="7543800" cy="5029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400" dirty="0" smtClean="0"/>
              <a:t>Contours module:</a:t>
            </a:r>
            <a:br>
              <a:rPr lang="en-CA" sz="2400" dirty="0" smtClean="0"/>
            </a:br>
            <a:r>
              <a:rPr lang="en-CA" sz="2400" dirty="0" smtClean="0"/>
              <a:t>Multiple representations (automatic conversion)</a:t>
            </a:r>
          </a:p>
          <a:p>
            <a:pPr lvl="1"/>
            <a:r>
              <a:rPr lang="en-CA" sz="2400" dirty="0" smtClean="0"/>
              <a:t>Ribbon model</a:t>
            </a:r>
          </a:p>
          <a:p>
            <a:pPr lvl="1"/>
            <a:r>
              <a:rPr lang="en-CA" sz="2400" dirty="0" smtClean="0"/>
              <a:t>Rasterized volume</a:t>
            </a:r>
          </a:p>
          <a:p>
            <a:pPr lvl="1"/>
            <a:r>
              <a:rPr lang="en-CA" sz="2400" dirty="0" smtClean="0"/>
              <a:t>Closed surface model</a:t>
            </a:r>
          </a:p>
          <a:p>
            <a:r>
              <a:rPr lang="en-CA" sz="2400" dirty="0"/>
              <a:t>Contour morphology</a:t>
            </a:r>
          </a:p>
          <a:p>
            <a:pPr lvl="1"/>
            <a:r>
              <a:rPr lang="en-CA" sz="2400" dirty="0"/>
              <a:t>Expand, shrink</a:t>
            </a:r>
          </a:p>
          <a:p>
            <a:pPr lvl="1"/>
            <a:r>
              <a:rPr lang="en-CA" sz="2400" dirty="0"/>
              <a:t>Combine using logical operators</a:t>
            </a:r>
          </a:p>
          <a:p>
            <a:r>
              <a:rPr lang="en-CA" sz="2400" dirty="0" smtClean="0"/>
              <a:t>Contour comparison</a:t>
            </a:r>
          </a:p>
          <a:p>
            <a:pPr lvl="1"/>
            <a:r>
              <a:rPr lang="en-CA" sz="2400" dirty="0" smtClean="0"/>
              <a:t>Dice coefficient</a:t>
            </a:r>
            <a:endParaRPr lang="en-CA" sz="2400" dirty="0"/>
          </a:p>
          <a:p>
            <a:pPr lvl="1"/>
            <a:r>
              <a:rPr lang="en-CA" sz="2400" dirty="0" err="1" smtClean="0"/>
              <a:t>Hausdorff</a:t>
            </a:r>
            <a:r>
              <a:rPr lang="en-CA" sz="2400" dirty="0" smtClean="0"/>
              <a:t> distance</a:t>
            </a:r>
            <a:endParaRPr lang="en-CA" sz="2400" dirty="0"/>
          </a:p>
        </p:txBody>
      </p:sp>
    </p:spTree>
    <p:extLst>
      <p:ext uri="{BB962C8B-B14F-4D97-AF65-F5344CB8AC3E}">
        <p14:creationId xmlns:p14="http://schemas.microsoft.com/office/powerpoint/2010/main" val="4131092538"/>
      </p:ext>
    </p:extLst>
  </p:cSld>
  <p:clrMapOvr>
    <a:masterClrMapping/>
  </p:clrMapOvr>
  <mc:AlternateContent xmlns:mc="http://schemas.openxmlformats.org/markup-compatibility/2006" xmlns:p14="http://schemas.microsoft.com/office/powerpoint/2010/main">
    <mc:Choice Requires="p14">
      <p:transition spd="slow" p14:dur="2000" advTm="16736"/>
    </mc:Choice>
    <mc:Fallback xmlns="">
      <p:transition spd="slow" advTm="16736"/>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18</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457200" y="0"/>
            <a:ext cx="82296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Contours module</a:t>
            </a:r>
            <a:endParaRPr lang="en-CA" b="1" dirty="0">
              <a:solidFill>
                <a:schemeClr val="tx2"/>
              </a:solidFill>
            </a:endParaRPr>
          </a:p>
        </p:txBody>
      </p:sp>
      <p:sp>
        <p:nvSpPr>
          <p:cNvPr id="5" name="Content Placeholder 2"/>
          <p:cNvSpPr txBox="1">
            <a:spLocks/>
          </p:cNvSpPr>
          <p:nvPr/>
        </p:nvSpPr>
        <p:spPr bwMode="auto">
          <a:xfrm>
            <a:off x="228600" y="990600"/>
            <a:ext cx="4267200" cy="204513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200" dirty="0" smtClean="0"/>
              <a:t>Multiple representations</a:t>
            </a:r>
            <a:br>
              <a:rPr lang="en-CA" sz="2200" dirty="0" smtClean="0"/>
            </a:br>
            <a:r>
              <a:rPr lang="en-CA" sz="2200" dirty="0" smtClean="0"/>
              <a:t>(automatic conversion)</a:t>
            </a:r>
          </a:p>
          <a:p>
            <a:pPr lvl="1"/>
            <a:r>
              <a:rPr lang="en-CA" sz="2200" dirty="0" smtClean="0"/>
              <a:t>Ribbon model</a:t>
            </a:r>
          </a:p>
          <a:p>
            <a:pPr lvl="1"/>
            <a:r>
              <a:rPr lang="en-CA" sz="2200" dirty="0" smtClean="0"/>
              <a:t>Rasterized volume</a:t>
            </a:r>
          </a:p>
          <a:p>
            <a:pPr lvl="1"/>
            <a:r>
              <a:rPr lang="en-CA" sz="2200" dirty="0" smtClean="0"/>
              <a:t>Closed surface model</a:t>
            </a: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8550" y="742950"/>
            <a:ext cx="5276850" cy="5581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369" y="3429000"/>
            <a:ext cx="3971925" cy="218122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Content Placeholder 2"/>
          <p:cNvSpPr txBox="1">
            <a:spLocks/>
          </p:cNvSpPr>
          <p:nvPr/>
        </p:nvSpPr>
        <p:spPr bwMode="auto">
          <a:xfrm>
            <a:off x="1354007" y="5486400"/>
            <a:ext cx="1894449" cy="265813"/>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Contours module UI</a:t>
            </a:r>
            <a:endParaRPr lang="en-CA" sz="1600" dirty="0"/>
          </a:p>
        </p:txBody>
      </p:sp>
    </p:spTree>
    <p:extLst>
      <p:ext uri="{BB962C8B-B14F-4D97-AF65-F5344CB8AC3E}">
        <p14:creationId xmlns:p14="http://schemas.microsoft.com/office/powerpoint/2010/main" val="3560290672"/>
      </p:ext>
    </p:extLst>
  </p:cSld>
  <p:clrMapOvr>
    <a:masterClrMapping/>
  </p:clrMapOvr>
  <mc:AlternateContent xmlns:mc="http://schemas.openxmlformats.org/markup-compatibility/2006" xmlns:p14="http://schemas.microsoft.com/office/powerpoint/2010/main">
    <mc:Choice Requires="p14">
      <p:transition spd="slow" p14:dur="2000" advTm="16736"/>
    </mc:Choice>
    <mc:Fallback xmlns="">
      <p:transition spd="slow" advTm="16736"/>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19</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457200" y="0"/>
            <a:ext cx="82296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Contour morphology module</a:t>
            </a:r>
            <a:endParaRPr lang="en-CA" b="1" dirty="0">
              <a:solidFill>
                <a:schemeClr val="tx2"/>
              </a:solidFill>
            </a:endParaRPr>
          </a:p>
        </p:txBody>
      </p:sp>
      <p:sp>
        <p:nvSpPr>
          <p:cNvPr id="5" name="Content Placeholder 2"/>
          <p:cNvSpPr txBox="1">
            <a:spLocks/>
          </p:cNvSpPr>
          <p:nvPr/>
        </p:nvSpPr>
        <p:spPr bwMode="auto">
          <a:xfrm>
            <a:off x="228600" y="914400"/>
            <a:ext cx="4953000" cy="126712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600" dirty="0" smtClean="0"/>
              <a:t>Expand</a:t>
            </a:r>
            <a:r>
              <a:rPr lang="en-CA" sz="2600" dirty="0"/>
              <a:t>, </a:t>
            </a:r>
            <a:r>
              <a:rPr lang="en-CA" sz="2600" dirty="0" smtClean="0"/>
              <a:t>shrink</a:t>
            </a:r>
          </a:p>
          <a:p>
            <a:r>
              <a:rPr lang="en-CA" sz="2600" dirty="0" smtClean="0"/>
              <a:t>Combine using logical operators</a:t>
            </a:r>
            <a:endParaRPr lang="en-CA" sz="2600"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2866" y="1568301"/>
            <a:ext cx="3666818" cy="4114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266" y="2181527"/>
            <a:ext cx="4471641" cy="352901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Content Placeholder 2"/>
          <p:cNvSpPr txBox="1">
            <a:spLocks/>
          </p:cNvSpPr>
          <p:nvPr/>
        </p:nvSpPr>
        <p:spPr bwMode="auto">
          <a:xfrm>
            <a:off x="5507666" y="5622853"/>
            <a:ext cx="3051028" cy="265813"/>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Contour Morphology module UI</a:t>
            </a:r>
            <a:endParaRPr lang="en-CA" sz="1600" dirty="0"/>
          </a:p>
        </p:txBody>
      </p:sp>
      <p:sp>
        <p:nvSpPr>
          <p:cNvPr id="9" name="Content Placeholder 2"/>
          <p:cNvSpPr txBox="1">
            <a:spLocks/>
          </p:cNvSpPr>
          <p:nvPr/>
        </p:nvSpPr>
        <p:spPr bwMode="auto">
          <a:xfrm>
            <a:off x="1491944" y="5577633"/>
            <a:ext cx="2292283" cy="265813"/>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Target volume expanded</a:t>
            </a:r>
            <a:endParaRPr lang="en-CA" sz="1600" dirty="0"/>
          </a:p>
        </p:txBody>
      </p:sp>
    </p:spTree>
    <p:extLst>
      <p:ext uri="{BB962C8B-B14F-4D97-AF65-F5344CB8AC3E}">
        <p14:creationId xmlns:p14="http://schemas.microsoft.com/office/powerpoint/2010/main" val="2922265091"/>
      </p:ext>
    </p:extLst>
  </p:cSld>
  <p:clrMapOvr>
    <a:masterClrMapping/>
  </p:clrMapOvr>
  <mc:AlternateContent xmlns:mc="http://schemas.openxmlformats.org/markup-compatibility/2006" xmlns:p14="http://schemas.microsoft.com/office/powerpoint/2010/main">
    <mc:Choice Requires="p14">
      <p:transition spd="slow" p14:dur="2000" advTm="16736"/>
    </mc:Choice>
    <mc:Fallback xmlns="">
      <p:transition spd="slow" advTm="16736"/>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ung-cancer-radiation-therapy.jpg (667×5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753" y="933450"/>
            <a:ext cx="6988493" cy="52387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2</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a:t>
            </a:r>
            <a:r>
              <a:rPr lang="en-US" dirty="0"/>
              <a:t>2015</a:t>
            </a:r>
          </a:p>
        </p:txBody>
      </p:sp>
      <p:sp>
        <p:nvSpPr>
          <p:cNvPr id="5" name="Title 1"/>
          <p:cNvSpPr txBox="1">
            <a:spLocks/>
          </p:cNvSpPr>
          <p:nvPr/>
        </p:nvSpPr>
        <p:spPr bwMode="auto">
          <a:xfrm>
            <a:off x="457200"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Background – Radiation therapy</a:t>
            </a:r>
            <a:endParaRPr lang="en-CA" b="1" dirty="0">
              <a:solidFill>
                <a:schemeClr val="tx2"/>
              </a:solidFill>
            </a:endParaRPr>
          </a:p>
        </p:txBody>
      </p:sp>
      <p:sp>
        <p:nvSpPr>
          <p:cNvPr id="7" name="Content Placeholder 2"/>
          <p:cNvSpPr txBox="1">
            <a:spLocks/>
          </p:cNvSpPr>
          <p:nvPr/>
        </p:nvSpPr>
        <p:spPr bwMode="auto">
          <a:xfrm>
            <a:off x="2266207" y="6020333"/>
            <a:ext cx="4467009"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smtClean="0"/>
              <a:t>Radiation therapy beams targeting a lung tumor</a:t>
            </a:r>
          </a:p>
        </p:txBody>
      </p:sp>
    </p:spTree>
    <p:extLst>
      <p:ext uri="{BB962C8B-B14F-4D97-AF65-F5344CB8AC3E}">
        <p14:creationId xmlns:p14="http://schemas.microsoft.com/office/powerpoint/2010/main" val="891778099"/>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20</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457200" y="0"/>
            <a:ext cx="82296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Contour comparison module</a:t>
            </a:r>
            <a:endParaRPr lang="en-CA" b="1" dirty="0">
              <a:solidFill>
                <a:schemeClr val="tx2"/>
              </a:solidFill>
            </a:endParaRPr>
          </a:p>
        </p:txBody>
      </p:sp>
      <p:sp>
        <p:nvSpPr>
          <p:cNvPr id="5" name="Content Placeholder 2"/>
          <p:cNvSpPr txBox="1">
            <a:spLocks/>
          </p:cNvSpPr>
          <p:nvPr/>
        </p:nvSpPr>
        <p:spPr bwMode="auto">
          <a:xfrm>
            <a:off x="609600" y="2438400"/>
            <a:ext cx="3875567" cy="2514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600" dirty="0" err="1" smtClean="0"/>
              <a:t>Hausdorff</a:t>
            </a:r>
            <a:r>
              <a:rPr lang="en-CA" sz="2600" dirty="0" smtClean="0"/>
              <a:t> distance</a:t>
            </a:r>
          </a:p>
          <a:p>
            <a:endParaRPr lang="en-CA" sz="2600" dirty="0"/>
          </a:p>
          <a:p>
            <a:endParaRPr lang="en-CA" sz="2600" dirty="0" smtClean="0"/>
          </a:p>
          <a:p>
            <a:endParaRPr lang="en-CA" sz="2600" dirty="0"/>
          </a:p>
          <a:p>
            <a:r>
              <a:rPr lang="en-CA" sz="2600" dirty="0"/>
              <a:t>Dice coefficient</a:t>
            </a:r>
          </a:p>
          <a:p>
            <a:endParaRPr lang="en-CA" sz="2600" dirty="0"/>
          </a:p>
        </p:txBody>
      </p:sp>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5167" y="859466"/>
            <a:ext cx="3584157" cy="531018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Content Placeholder 2"/>
          <p:cNvSpPr txBox="1">
            <a:spLocks/>
          </p:cNvSpPr>
          <p:nvPr/>
        </p:nvSpPr>
        <p:spPr bwMode="auto">
          <a:xfrm>
            <a:off x="4796593" y="6111952"/>
            <a:ext cx="2961302" cy="265813"/>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Contour comparison module UI</a:t>
            </a:r>
            <a:endParaRPr lang="en-CA" sz="1600" dirty="0"/>
          </a:p>
        </p:txBody>
      </p:sp>
    </p:spTree>
    <p:extLst>
      <p:ext uri="{BB962C8B-B14F-4D97-AF65-F5344CB8AC3E}">
        <p14:creationId xmlns:p14="http://schemas.microsoft.com/office/powerpoint/2010/main" val="864684970"/>
      </p:ext>
    </p:extLst>
  </p:cSld>
  <p:clrMapOvr>
    <a:masterClrMapping/>
  </p:clrMapOvr>
  <mc:AlternateContent xmlns:mc="http://schemas.openxmlformats.org/markup-compatibility/2006" xmlns:p14="http://schemas.microsoft.com/office/powerpoint/2010/main">
    <mc:Choice Requires="p14">
      <p:transition spd="slow" p14:dur="2000" advTm="16736"/>
    </mc:Choice>
    <mc:Fallback xmlns="">
      <p:transition spd="slow" advTm="16736"/>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6" name="Title 1"/>
          <p:cNvSpPr txBox="1">
            <a:spLocks/>
          </p:cNvSpPr>
          <p:nvPr/>
        </p:nvSpPr>
        <p:spPr bwMode="auto">
          <a:xfrm>
            <a:off x="457200" y="0"/>
            <a:ext cx="8229600" cy="87968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Feature group: Dose analysis</a:t>
            </a:r>
            <a:endParaRPr lang="en-CA" b="1" dirty="0">
              <a:solidFill>
                <a:schemeClr val="tx2"/>
              </a:solidFill>
            </a:endParaRPr>
          </a:p>
        </p:txBody>
      </p:sp>
      <p:sp>
        <p:nvSpPr>
          <p:cNvPr id="7" name="Content Placeholder 2"/>
          <p:cNvSpPr txBox="1">
            <a:spLocks/>
          </p:cNvSpPr>
          <p:nvPr/>
        </p:nvSpPr>
        <p:spPr bwMode="auto">
          <a:xfrm>
            <a:off x="457200" y="1338262"/>
            <a:ext cx="8229600" cy="46815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800" dirty="0" smtClean="0"/>
              <a:t>Dose volume histogram (plot visualization + metrics)</a:t>
            </a:r>
          </a:p>
          <a:p>
            <a:r>
              <a:rPr lang="en-CA" sz="2800" dirty="0" smtClean="0"/>
              <a:t>Dose accumulation</a:t>
            </a:r>
          </a:p>
          <a:p>
            <a:r>
              <a:rPr lang="en-CA" sz="2800" dirty="0" smtClean="0"/>
              <a:t>Dose comparison (gamma)</a:t>
            </a:r>
          </a:p>
          <a:p>
            <a:r>
              <a:rPr lang="en-CA" sz="2800" dirty="0" smtClean="0"/>
              <a:t>Isodose contours / surfaces</a:t>
            </a:r>
          </a:p>
          <a:p>
            <a:r>
              <a:rPr lang="en-CA" sz="2800" dirty="0" smtClean="0"/>
              <a:t>External beam planning (photon, proton)</a:t>
            </a:r>
            <a:endParaRPr lang="en-CA" i="1" dirty="0" smtClean="0"/>
          </a:p>
          <a:p>
            <a:r>
              <a:rPr lang="en-CA" sz="2800" dirty="0" smtClean="0"/>
              <a:t>Registration</a:t>
            </a:r>
          </a:p>
          <a:p>
            <a:pPr lvl="1"/>
            <a:r>
              <a:rPr lang="en-CA" dirty="0" err="1"/>
              <a:t>BSpline</a:t>
            </a:r>
            <a:r>
              <a:rPr lang="en-CA" dirty="0"/>
              <a:t> </a:t>
            </a:r>
            <a:r>
              <a:rPr lang="en-CA" dirty="0" smtClean="0"/>
              <a:t>registration</a:t>
            </a:r>
            <a:endParaRPr lang="en-CA" sz="1800" dirty="0"/>
          </a:p>
          <a:p>
            <a:pPr lvl="1"/>
            <a:r>
              <a:rPr lang="en-CA" dirty="0" err="1"/>
              <a:t>Landwarp</a:t>
            </a:r>
            <a:r>
              <a:rPr lang="en-CA" dirty="0"/>
              <a:t> </a:t>
            </a:r>
            <a:r>
              <a:rPr lang="en-CA" dirty="0" smtClean="0"/>
              <a:t>registration</a:t>
            </a:r>
            <a:endParaRPr lang="en-CA" sz="1800" b="1" i="1" baseline="30000" dirty="0" smtClean="0"/>
          </a:p>
        </p:txBody>
      </p:sp>
    </p:spTree>
    <p:extLst>
      <p:ext uri="{BB962C8B-B14F-4D97-AF65-F5344CB8AC3E}">
        <p14:creationId xmlns:p14="http://schemas.microsoft.com/office/powerpoint/2010/main" val="119827226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83770" y="838200"/>
            <a:ext cx="4755430" cy="3168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1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0" y="4114800"/>
            <a:ext cx="3663296" cy="228600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Slide Number Placeholder 3"/>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22</a:t>
            </a:fld>
            <a:r>
              <a:rPr lang="en-US" smtClean="0"/>
              <a:t> -</a:t>
            </a:r>
            <a:endParaRPr lang="en-US" dirty="0"/>
          </a:p>
        </p:txBody>
      </p:sp>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6" name="Title 1"/>
          <p:cNvSpPr txBox="1">
            <a:spLocks/>
          </p:cNvSpPr>
          <p:nvPr/>
        </p:nvSpPr>
        <p:spPr bwMode="auto">
          <a:xfrm>
            <a:off x="457200" y="0"/>
            <a:ext cx="8229600" cy="87968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Dose volume histogram module</a:t>
            </a:r>
            <a:endParaRPr lang="en-CA" b="1" dirty="0">
              <a:solidFill>
                <a:schemeClr val="tx2"/>
              </a:solidFill>
            </a:endParaRPr>
          </a:p>
        </p:txBody>
      </p:sp>
      <p:pic>
        <p:nvPicPr>
          <p:cNvPr id="92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 y="879681"/>
            <a:ext cx="3461443" cy="494823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Content Placeholder 2"/>
          <p:cNvSpPr txBox="1">
            <a:spLocks/>
          </p:cNvSpPr>
          <p:nvPr/>
        </p:nvSpPr>
        <p:spPr bwMode="auto">
          <a:xfrm>
            <a:off x="607434" y="5806653"/>
            <a:ext cx="3081536" cy="292394"/>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a:t>Dose </a:t>
            </a:r>
            <a:r>
              <a:rPr lang="en-CA" sz="1600" dirty="0" smtClean="0"/>
              <a:t>Volume Histogram module UI</a:t>
            </a:r>
            <a:endParaRPr lang="en-CA" sz="1600" dirty="0"/>
          </a:p>
        </p:txBody>
      </p:sp>
      <p:sp>
        <p:nvSpPr>
          <p:cNvPr id="13" name="Content Placeholder 2"/>
          <p:cNvSpPr txBox="1">
            <a:spLocks/>
          </p:cNvSpPr>
          <p:nvPr/>
        </p:nvSpPr>
        <p:spPr bwMode="auto">
          <a:xfrm>
            <a:off x="4484437" y="3776332"/>
            <a:ext cx="4020709" cy="292394"/>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DVH with standard four-up quantitative layout</a:t>
            </a:r>
            <a:endParaRPr lang="en-CA" sz="1600" dirty="0"/>
          </a:p>
        </p:txBody>
      </p:sp>
      <p:sp>
        <p:nvSpPr>
          <p:cNvPr id="14" name="Content Placeholder 2"/>
          <p:cNvSpPr txBox="1">
            <a:spLocks/>
          </p:cNvSpPr>
          <p:nvPr/>
        </p:nvSpPr>
        <p:spPr bwMode="auto">
          <a:xfrm>
            <a:off x="4921101" y="6150934"/>
            <a:ext cx="2990909" cy="292394"/>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Compare dose volume histograms</a:t>
            </a:r>
            <a:endParaRPr lang="en-CA" sz="1600" dirty="0"/>
          </a:p>
        </p:txBody>
      </p:sp>
    </p:spTree>
    <p:extLst>
      <p:ext uri="{BB962C8B-B14F-4D97-AF65-F5344CB8AC3E}">
        <p14:creationId xmlns:p14="http://schemas.microsoft.com/office/powerpoint/2010/main" val="280008242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0857" y="304800"/>
            <a:ext cx="5447075" cy="55149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Footer Placeholder 10"/>
          <p:cNvSpPr>
            <a:spLocks noGrp="1"/>
          </p:cNvSpPr>
          <p:nvPr>
            <p:ph type="ftr" sz="quarter" idx="11"/>
          </p:nvPr>
        </p:nvSpPr>
        <p:spPr>
          <a:xfrm>
            <a:off x="1905000" y="6356350"/>
            <a:ext cx="5257800" cy="365125"/>
          </a:xfrm>
        </p:spPr>
        <p:txBody>
          <a:bodyPr/>
          <a:lstStyle>
            <a:lvl1pPr>
              <a:defRPr/>
            </a:lvl1pPr>
          </a:lstStyle>
          <a:p>
            <a:pPr>
              <a:defRPr/>
            </a:pPr>
            <a:r>
              <a:rPr lang="en-US" dirty="0" smtClean="0"/>
              <a:t>Laboratory for Percutaneous Surgery – Copyright © Queen’s University, 2015</a:t>
            </a:r>
            <a:endParaRPr lang="en-US" dirty="0"/>
          </a:p>
        </p:txBody>
      </p:sp>
      <p:sp>
        <p:nvSpPr>
          <p:cNvPr id="9" name="Content Placeholder 2"/>
          <p:cNvSpPr>
            <a:spLocks noGrp="1"/>
          </p:cNvSpPr>
          <p:nvPr>
            <p:ph idx="1"/>
          </p:nvPr>
        </p:nvSpPr>
        <p:spPr>
          <a:xfrm>
            <a:off x="152400" y="1230086"/>
            <a:ext cx="3352800" cy="4865914"/>
          </a:xfrm>
        </p:spPr>
        <p:txBody>
          <a:bodyPr/>
          <a:lstStyle/>
          <a:p>
            <a:pPr marL="0" indent="0">
              <a:buNone/>
            </a:pPr>
            <a:r>
              <a:rPr lang="en-CA" sz="2200" dirty="0" smtClean="0"/>
              <a:t>Available metrics:</a:t>
            </a:r>
          </a:p>
          <a:p>
            <a:r>
              <a:rPr lang="en-CA" sz="2200" dirty="0" smtClean="0"/>
              <a:t>Total volume</a:t>
            </a:r>
          </a:p>
          <a:p>
            <a:r>
              <a:rPr lang="en-CA" sz="2200" dirty="0" smtClean="0"/>
              <a:t>Min, max, mean dose</a:t>
            </a:r>
          </a:p>
          <a:p>
            <a:r>
              <a:rPr lang="en-CA" sz="2200" dirty="0" smtClean="0"/>
              <a:t>V metrics:</a:t>
            </a:r>
            <a:br>
              <a:rPr lang="en-CA" sz="2200" dirty="0" smtClean="0"/>
            </a:br>
            <a:r>
              <a:rPr lang="en-CA" sz="2200" dirty="0" smtClean="0"/>
              <a:t>for </a:t>
            </a:r>
            <a:r>
              <a:rPr lang="en-CA" sz="2200" dirty="0"/>
              <a:t>user-defined </a:t>
            </a:r>
            <a:r>
              <a:rPr lang="en-CA" sz="2200" dirty="0" smtClean="0"/>
              <a:t>levels, results in cc and %</a:t>
            </a:r>
          </a:p>
          <a:p>
            <a:r>
              <a:rPr lang="en-CA" sz="2200" dirty="0"/>
              <a:t>D </a:t>
            </a:r>
            <a:r>
              <a:rPr lang="en-CA" sz="2200" dirty="0" smtClean="0"/>
              <a:t>metrics:</a:t>
            </a:r>
            <a:br>
              <a:rPr lang="en-CA" sz="2200" dirty="0" smtClean="0"/>
            </a:br>
            <a:r>
              <a:rPr lang="en-CA" sz="2200" dirty="0" smtClean="0"/>
              <a:t>for </a:t>
            </a:r>
            <a:r>
              <a:rPr lang="en-CA" sz="2200" dirty="0"/>
              <a:t>user-defined </a:t>
            </a:r>
            <a:r>
              <a:rPr lang="en-CA" sz="2200" dirty="0" smtClean="0"/>
              <a:t>levels</a:t>
            </a:r>
            <a:br>
              <a:rPr lang="en-CA" sz="2200" dirty="0" smtClean="0"/>
            </a:br>
            <a:r>
              <a:rPr lang="en-CA" sz="2200" dirty="0" smtClean="0"/>
              <a:t>in cc and %</a:t>
            </a:r>
          </a:p>
          <a:p>
            <a:endParaRPr lang="en-CA" sz="2200" dirty="0" smtClean="0"/>
          </a:p>
          <a:p>
            <a:pPr marL="0" indent="0">
              <a:buNone/>
            </a:pPr>
            <a:r>
              <a:rPr lang="en-CA" sz="2200" dirty="0" smtClean="0"/>
              <a:t>Values can be exported to CSV file for further analysis.</a:t>
            </a:r>
          </a:p>
        </p:txBody>
      </p:sp>
      <p:sp>
        <p:nvSpPr>
          <p:cNvPr id="5" name="Title 1"/>
          <p:cNvSpPr>
            <a:spLocks noGrp="1"/>
          </p:cNvSpPr>
          <p:nvPr>
            <p:ph type="title"/>
          </p:nvPr>
        </p:nvSpPr>
        <p:spPr>
          <a:xfrm>
            <a:off x="152400" y="0"/>
            <a:ext cx="8686800" cy="1143000"/>
          </a:xfrm>
        </p:spPr>
        <p:txBody>
          <a:bodyPr/>
          <a:lstStyle/>
          <a:p>
            <a:pPr algn="l"/>
            <a:r>
              <a:rPr lang="en-CA" b="1" dirty="0" smtClean="0">
                <a:solidFill>
                  <a:schemeClr val="tx2"/>
                </a:solidFill>
              </a:rPr>
              <a:t>Dose metrics</a:t>
            </a:r>
            <a:endParaRPr lang="en-CA" b="1" dirty="0">
              <a:solidFill>
                <a:schemeClr val="tx2"/>
              </a:solidFill>
            </a:endParaRPr>
          </a:p>
        </p:txBody>
      </p:sp>
      <p:sp>
        <p:nvSpPr>
          <p:cNvPr id="7" name="Content Placeholder 2"/>
          <p:cNvSpPr txBox="1">
            <a:spLocks/>
          </p:cNvSpPr>
          <p:nvPr/>
        </p:nvSpPr>
        <p:spPr bwMode="auto">
          <a:xfrm>
            <a:off x="4101164" y="5814239"/>
            <a:ext cx="4125207" cy="292394"/>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DVH metrics in Dose Volume Histogram module</a:t>
            </a:r>
            <a:endParaRPr lang="en-CA" sz="1600" dirty="0"/>
          </a:p>
        </p:txBody>
      </p:sp>
    </p:spTree>
    <p:extLst>
      <p:ext uri="{BB962C8B-B14F-4D97-AF65-F5344CB8AC3E}">
        <p14:creationId xmlns:p14="http://schemas.microsoft.com/office/powerpoint/2010/main" val="25891029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24</a:t>
            </a:fld>
            <a:r>
              <a:rPr lang="en-US" smtClean="0"/>
              <a:t> -</a:t>
            </a:r>
            <a:endParaRPr lang="en-US" dirty="0"/>
          </a:p>
        </p:txBody>
      </p:sp>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6" name="Title 1"/>
          <p:cNvSpPr txBox="1">
            <a:spLocks/>
          </p:cNvSpPr>
          <p:nvPr/>
        </p:nvSpPr>
        <p:spPr bwMode="auto">
          <a:xfrm>
            <a:off x="457200" y="0"/>
            <a:ext cx="8229600" cy="87968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DVH comparison module</a:t>
            </a:r>
            <a:endParaRPr lang="en-CA" b="1" dirty="0">
              <a:solidFill>
                <a:schemeClr val="tx2"/>
              </a:solidFill>
            </a:endParaRP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5138" y="914400"/>
            <a:ext cx="5121462" cy="486826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Content Placeholder 2"/>
          <p:cNvSpPr txBox="1">
            <a:spLocks/>
          </p:cNvSpPr>
          <p:nvPr/>
        </p:nvSpPr>
        <p:spPr bwMode="auto">
          <a:xfrm>
            <a:off x="3125171" y="5636469"/>
            <a:ext cx="2801396" cy="292394"/>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a:t>Dose </a:t>
            </a:r>
            <a:r>
              <a:rPr lang="en-CA" sz="1600" dirty="0" smtClean="0"/>
              <a:t>Accumulation module UI</a:t>
            </a:r>
            <a:endParaRPr lang="en-CA" sz="1600" dirty="0"/>
          </a:p>
        </p:txBody>
      </p:sp>
    </p:spTree>
    <p:extLst>
      <p:ext uri="{BB962C8B-B14F-4D97-AF65-F5344CB8AC3E}">
        <p14:creationId xmlns:p14="http://schemas.microsoft.com/office/powerpoint/2010/main" val="67445760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25</a:t>
            </a:fld>
            <a:r>
              <a:rPr lang="en-US" smtClean="0"/>
              <a:t> -</a:t>
            </a:r>
            <a:endParaRPr lang="en-US" dirty="0"/>
          </a:p>
        </p:txBody>
      </p:sp>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6" name="Title 1"/>
          <p:cNvSpPr txBox="1">
            <a:spLocks/>
          </p:cNvSpPr>
          <p:nvPr/>
        </p:nvSpPr>
        <p:spPr bwMode="auto">
          <a:xfrm>
            <a:off x="457200" y="0"/>
            <a:ext cx="8229600" cy="87968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Dose accumulation module</a:t>
            </a:r>
            <a:endParaRPr lang="en-CA" b="1" dirty="0">
              <a:solidFill>
                <a:schemeClr val="tx2"/>
              </a:solidFill>
            </a:endParaRP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5138" y="914400"/>
            <a:ext cx="5121462" cy="486826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Content Placeholder 2"/>
          <p:cNvSpPr txBox="1">
            <a:spLocks/>
          </p:cNvSpPr>
          <p:nvPr/>
        </p:nvSpPr>
        <p:spPr bwMode="auto">
          <a:xfrm>
            <a:off x="3125171" y="5636469"/>
            <a:ext cx="2801396" cy="292394"/>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a:t>Dose </a:t>
            </a:r>
            <a:r>
              <a:rPr lang="en-CA" sz="1600" dirty="0" smtClean="0"/>
              <a:t>Accumulation module UI</a:t>
            </a:r>
            <a:endParaRPr lang="en-CA" sz="1600" dirty="0"/>
          </a:p>
        </p:txBody>
      </p:sp>
    </p:spTree>
    <p:extLst>
      <p:ext uri="{BB962C8B-B14F-4D97-AF65-F5344CB8AC3E}">
        <p14:creationId xmlns:p14="http://schemas.microsoft.com/office/powerpoint/2010/main" val="193313990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26</a:t>
            </a:fld>
            <a:r>
              <a:rPr lang="en-US" smtClean="0"/>
              <a:t> -</a:t>
            </a:r>
            <a:endParaRPr lang="en-US" dirty="0"/>
          </a:p>
        </p:txBody>
      </p:sp>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6" name="Title 1"/>
          <p:cNvSpPr txBox="1">
            <a:spLocks/>
          </p:cNvSpPr>
          <p:nvPr/>
        </p:nvSpPr>
        <p:spPr bwMode="auto">
          <a:xfrm>
            <a:off x="457200" y="0"/>
            <a:ext cx="8229600" cy="87968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Isodose module</a:t>
            </a:r>
            <a:endParaRPr lang="en-CA" b="1" dirty="0">
              <a:solidFill>
                <a:schemeClr val="tx2"/>
              </a:solidFill>
            </a:endParaRPr>
          </a:p>
        </p:txBody>
      </p:sp>
      <p:pic>
        <p:nvPicPr>
          <p:cNvPr id="9"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4800" y="2590800"/>
            <a:ext cx="4695692" cy="301752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ontent Placeholder 2"/>
          <p:cNvSpPr txBox="1">
            <a:spLocks/>
          </p:cNvSpPr>
          <p:nvPr/>
        </p:nvSpPr>
        <p:spPr bwMode="auto">
          <a:xfrm>
            <a:off x="1267493" y="5429352"/>
            <a:ext cx="2734708" cy="298271"/>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a:t>Isodose contours and surfaces</a:t>
            </a:r>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0" y="1277356"/>
            <a:ext cx="3524250" cy="432954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Content Placeholder 2"/>
          <p:cNvSpPr txBox="1">
            <a:spLocks/>
          </p:cNvSpPr>
          <p:nvPr/>
        </p:nvSpPr>
        <p:spPr bwMode="auto">
          <a:xfrm>
            <a:off x="228600" y="838200"/>
            <a:ext cx="4953000" cy="1371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CA" sz="2600" dirty="0" smtClean="0"/>
              <a:t>Computes</a:t>
            </a:r>
          </a:p>
          <a:p>
            <a:r>
              <a:rPr lang="en-CA" sz="2600" dirty="0" smtClean="0"/>
              <a:t>Isodose lines</a:t>
            </a:r>
          </a:p>
          <a:p>
            <a:r>
              <a:rPr lang="en-CA" sz="2600" dirty="0" smtClean="0"/>
              <a:t>Isodose surfaces</a:t>
            </a:r>
            <a:endParaRPr lang="en-CA" sz="2600" dirty="0"/>
          </a:p>
        </p:txBody>
      </p:sp>
      <p:sp>
        <p:nvSpPr>
          <p:cNvPr id="13" name="Content Placeholder 2"/>
          <p:cNvSpPr txBox="1">
            <a:spLocks/>
          </p:cNvSpPr>
          <p:nvPr/>
        </p:nvSpPr>
        <p:spPr bwMode="auto">
          <a:xfrm>
            <a:off x="6072233" y="5429011"/>
            <a:ext cx="1867842" cy="298271"/>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a:t>Isodose </a:t>
            </a:r>
            <a:r>
              <a:rPr lang="en-CA" sz="1600" dirty="0" smtClean="0"/>
              <a:t>module UI</a:t>
            </a:r>
            <a:endParaRPr lang="en-CA" sz="1600" dirty="0"/>
          </a:p>
        </p:txBody>
      </p:sp>
    </p:spTree>
    <p:extLst>
      <p:ext uri="{BB962C8B-B14F-4D97-AF65-F5344CB8AC3E}">
        <p14:creationId xmlns:p14="http://schemas.microsoft.com/office/powerpoint/2010/main" val="168808822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7142" y="1838280"/>
            <a:ext cx="4027910" cy="372758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4507" y="1841532"/>
            <a:ext cx="3848493" cy="376191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Slide Number Placeholder 3"/>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27</a:t>
            </a:fld>
            <a:r>
              <a:rPr lang="en-US" smtClean="0"/>
              <a:t> -</a:t>
            </a:r>
            <a:endParaRPr lang="en-US" dirty="0"/>
          </a:p>
        </p:txBody>
      </p:sp>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6" name="Title 1"/>
          <p:cNvSpPr txBox="1">
            <a:spLocks/>
          </p:cNvSpPr>
          <p:nvPr/>
        </p:nvSpPr>
        <p:spPr bwMode="auto">
          <a:xfrm>
            <a:off x="457200" y="0"/>
            <a:ext cx="8229600" cy="87968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Dose comparison module</a:t>
            </a:r>
            <a:endParaRPr lang="en-CA" b="1" dirty="0">
              <a:solidFill>
                <a:schemeClr val="tx2"/>
              </a:solidFill>
            </a:endParaRPr>
          </a:p>
        </p:txBody>
      </p:sp>
      <p:sp>
        <p:nvSpPr>
          <p:cNvPr id="12" name="Content Placeholder 2"/>
          <p:cNvSpPr txBox="1">
            <a:spLocks/>
          </p:cNvSpPr>
          <p:nvPr/>
        </p:nvSpPr>
        <p:spPr bwMode="auto">
          <a:xfrm>
            <a:off x="381000" y="1066800"/>
            <a:ext cx="4953000" cy="533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CA" sz="2600" dirty="0" smtClean="0"/>
              <a:t>Provides gamma dose comparison</a:t>
            </a:r>
            <a:endParaRPr lang="en-CA" sz="2600" dirty="0"/>
          </a:p>
        </p:txBody>
      </p:sp>
      <p:sp>
        <p:nvSpPr>
          <p:cNvPr id="10" name="Content Placeholder 2"/>
          <p:cNvSpPr txBox="1">
            <a:spLocks/>
          </p:cNvSpPr>
          <p:nvPr/>
        </p:nvSpPr>
        <p:spPr bwMode="auto">
          <a:xfrm>
            <a:off x="1257735" y="5416729"/>
            <a:ext cx="2546724" cy="292394"/>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Dose Comparison module UI</a:t>
            </a:r>
            <a:endParaRPr lang="en-CA" sz="1600" dirty="0"/>
          </a:p>
        </p:txBody>
      </p:sp>
      <p:sp>
        <p:nvSpPr>
          <p:cNvPr id="11" name="Content Placeholder 2"/>
          <p:cNvSpPr txBox="1">
            <a:spLocks/>
          </p:cNvSpPr>
          <p:nvPr/>
        </p:nvSpPr>
        <p:spPr bwMode="auto">
          <a:xfrm>
            <a:off x="5740911" y="5416729"/>
            <a:ext cx="2260089" cy="298271"/>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Gamma volume example</a:t>
            </a:r>
            <a:endParaRPr lang="en-CA" sz="1600" dirty="0"/>
          </a:p>
        </p:txBody>
      </p:sp>
    </p:spTree>
    <p:extLst>
      <p:ext uri="{BB962C8B-B14F-4D97-AF65-F5344CB8AC3E}">
        <p14:creationId xmlns:p14="http://schemas.microsoft.com/office/powerpoint/2010/main" val="86320416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790" y="2029119"/>
            <a:ext cx="8640756" cy="400988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28</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0" y="76200"/>
            <a:ext cx="9144000" cy="9144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External beam planning</a:t>
            </a:r>
            <a:endParaRPr lang="en-CA" b="1" dirty="0">
              <a:solidFill>
                <a:schemeClr val="tx2"/>
              </a:solidFill>
            </a:endParaRPr>
          </a:p>
        </p:txBody>
      </p:sp>
      <p:sp>
        <p:nvSpPr>
          <p:cNvPr id="5" name="Content Placeholder 2"/>
          <p:cNvSpPr txBox="1">
            <a:spLocks/>
          </p:cNvSpPr>
          <p:nvPr/>
        </p:nvSpPr>
        <p:spPr bwMode="auto">
          <a:xfrm>
            <a:off x="457200" y="933254"/>
            <a:ext cx="8229600" cy="1143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dirty="0"/>
              <a:t>This module provide basic framework for RT planning and dose </a:t>
            </a:r>
            <a:r>
              <a:rPr lang="en-US" sz="2800" dirty="0" smtClean="0"/>
              <a:t>calculation for photon and proton</a:t>
            </a:r>
            <a:endParaRPr lang="en-CA" sz="2800" dirty="0"/>
          </a:p>
        </p:txBody>
      </p:sp>
      <p:sp>
        <p:nvSpPr>
          <p:cNvPr id="7" name="Content Placeholder 2"/>
          <p:cNvSpPr txBox="1">
            <a:spLocks/>
          </p:cNvSpPr>
          <p:nvPr/>
        </p:nvSpPr>
        <p:spPr bwMode="auto">
          <a:xfrm>
            <a:off x="1906431" y="6020066"/>
            <a:ext cx="5331136"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a:t>Photon MLC beam </a:t>
            </a:r>
            <a:r>
              <a:rPr lang="en-CA" sz="1600" dirty="0" smtClean="0"/>
              <a:t>created in external beam planning module</a:t>
            </a:r>
          </a:p>
        </p:txBody>
      </p:sp>
    </p:spTree>
    <p:extLst>
      <p:ext uri="{BB962C8B-B14F-4D97-AF65-F5344CB8AC3E}">
        <p14:creationId xmlns:p14="http://schemas.microsoft.com/office/powerpoint/2010/main" val="17780292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476920"/>
            <a:ext cx="4160192" cy="38912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5068" y="4356760"/>
            <a:ext cx="1854932" cy="196784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29</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0" y="76200"/>
            <a:ext cx="9144000" cy="9144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External beam planning - proton</a:t>
            </a:r>
            <a:endParaRPr lang="en-CA" b="1" dirty="0">
              <a:solidFill>
                <a:schemeClr val="tx2"/>
              </a:solidFill>
            </a:endParaRPr>
          </a:p>
        </p:txBody>
      </p:sp>
      <p:pic>
        <p:nvPicPr>
          <p:cNvPr id="5123"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45321" y="1044019"/>
            <a:ext cx="3789079" cy="305388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Content Placeholder 2"/>
          <p:cNvSpPr txBox="1">
            <a:spLocks/>
          </p:cNvSpPr>
          <p:nvPr/>
        </p:nvSpPr>
        <p:spPr bwMode="auto">
          <a:xfrm>
            <a:off x="5012414" y="894883"/>
            <a:ext cx="1275761" cy="298271"/>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Aperture</a:t>
            </a:r>
            <a:endParaRPr lang="en-CA" sz="1600" dirty="0"/>
          </a:p>
        </p:txBody>
      </p:sp>
      <p:sp>
        <p:nvSpPr>
          <p:cNvPr id="9" name="Content Placeholder 2"/>
          <p:cNvSpPr txBox="1">
            <a:spLocks/>
          </p:cNvSpPr>
          <p:nvPr/>
        </p:nvSpPr>
        <p:spPr bwMode="auto">
          <a:xfrm>
            <a:off x="4745321" y="3969700"/>
            <a:ext cx="1867842" cy="298271"/>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Range compensator</a:t>
            </a:r>
            <a:endParaRPr lang="en-CA" sz="1600" dirty="0"/>
          </a:p>
        </p:txBody>
      </p:sp>
      <p:sp>
        <p:nvSpPr>
          <p:cNvPr id="10" name="Content Placeholder 2"/>
          <p:cNvSpPr txBox="1">
            <a:spLocks/>
          </p:cNvSpPr>
          <p:nvPr/>
        </p:nvSpPr>
        <p:spPr bwMode="auto">
          <a:xfrm>
            <a:off x="6955121" y="3969700"/>
            <a:ext cx="1275761" cy="298271"/>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Target</a:t>
            </a:r>
            <a:endParaRPr lang="en-CA" sz="1600" dirty="0"/>
          </a:p>
        </p:txBody>
      </p:sp>
      <p:sp>
        <p:nvSpPr>
          <p:cNvPr id="12" name="Content Placeholder 2"/>
          <p:cNvSpPr txBox="1">
            <a:spLocks/>
          </p:cNvSpPr>
          <p:nvPr/>
        </p:nvSpPr>
        <p:spPr bwMode="auto">
          <a:xfrm>
            <a:off x="5571011" y="6132096"/>
            <a:ext cx="2260089" cy="298271"/>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smtClean="0"/>
              <a:t>Beam dose distribution</a:t>
            </a:r>
            <a:endParaRPr lang="en-CA" sz="1600" dirty="0"/>
          </a:p>
        </p:txBody>
      </p:sp>
      <p:sp>
        <p:nvSpPr>
          <p:cNvPr id="13" name="Content Placeholder 2"/>
          <p:cNvSpPr txBox="1">
            <a:spLocks/>
          </p:cNvSpPr>
          <p:nvPr/>
        </p:nvSpPr>
        <p:spPr bwMode="auto">
          <a:xfrm>
            <a:off x="850574" y="5304434"/>
            <a:ext cx="3068644" cy="298271"/>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ctr" anchorCtr="0" compatLnSpc="1">
            <a:prstTxWarp prst="textNoShape">
              <a:avLst/>
            </a:prstTxWarp>
          </a:bodyPr>
          <a:lstStyle>
            <a:defPPr>
              <a:defRPr lang="en-US"/>
            </a:defPPr>
            <a:lvl1pPr marL="0" indent="0" algn="ctr" eaLnBrk="0" hangingPunct="0">
              <a:spcBef>
                <a:spcPct val="20000"/>
              </a:spcBef>
              <a:buFont typeface="Arial" charset="0"/>
              <a:buNone/>
              <a:defRPr sz="1800">
                <a:solidFill>
                  <a:schemeClr val="tx1"/>
                </a:solidFill>
              </a:defRPr>
            </a:lvl1pPr>
            <a:lvl2pPr marL="742950" indent="-285750" eaLnBrk="0" hangingPunct="0">
              <a:spcBef>
                <a:spcPct val="20000"/>
              </a:spcBef>
              <a:buFont typeface="Arial" charset="0"/>
              <a:buChar char="–"/>
              <a:defRPr sz="2800">
                <a:solidFill>
                  <a:schemeClr val="tx1"/>
                </a:solidFill>
              </a:defRPr>
            </a:lvl2pPr>
            <a:lvl3pPr marL="1143000" indent="-228600" eaLnBrk="0" hangingPunct="0">
              <a:spcBef>
                <a:spcPct val="20000"/>
              </a:spcBef>
              <a:buFont typeface="Arial" charset="0"/>
              <a:buChar char="•"/>
              <a:defRPr sz="2400">
                <a:solidFill>
                  <a:schemeClr val="tx1"/>
                </a:solidFill>
              </a:defRPr>
            </a:lvl3pPr>
            <a:lvl4pPr marL="1600200" indent="-228600" eaLnBrk="0" hangingPunct="0">
              <a:spcBef>
                <a:spcPct val="20000"/>
              </a:spcBef>
              <a:buFont typeface="Arial" charset="0"/>
              <a:buChar char="–"/>
              <a:defRPr sz="2000">
                <a:solidFill>
                  <a:schemeClr val="tx1"/>
                </a:solidFill>
              </a:defRPr>
            </a:lvl4pPr>
            <a:lvl5pPr marL="2057400" indent="-228600" eaLnBrk="0" hangingPunct="0">
              <a:spcBef>
                <a:spcPct val="20000"/>
              </a:spcBef>
              <a:buFont typeface="Arial" charset="0"/>
              <a:buChar char="»"/>
              <a:defRPr sz="2000">
                <a:solidFill>
                  <a:schemeClr val="tx1"/>
                </a:solidFill>
              </a:defRPr>
            </a:lvl5pPr>
            <a:lvl6pPr marL="2514600" indent="-228600">
              <a:spcBef>
                <a:spcPct val="20000"/>
              </a:spcBef>
              <a:buFont typeface="Arial" pitchFamily="34" charset="0"/>
              <a:buChar char="•"/>
              <a:defRPr sz="2000">
                <a:solidFill>
                  <a:schemeClr val="tx1"/>
                </a:solidFill>
              </a:defRPr>
            </a:lvl6pPr>
            <a:lvl7pPr marL="2971800" indent="-228600">
              <a:spcBef>
                <a:spcPct val="20000"/>
              </a:spcBef>
              <a:buFont typeface="Arial" pitchFamily="34" charset="0"/>
              <a:buChar char="•"/>
              <a:defRPr sz="2000">
                <a:solidFill>
                  <a:schemeClr val="tx1"/>
                </a:solidFill>
              </a:defRPr>
            </a:lvl7pPr>
            <a:lvl8pPr marL="3429000" indent="-228600">
              <a:spcBef>
                <a:spcPct val="20000"/>
              </a:spcBef>
              <a:buFont typeface="Arial" pitchFamily="34" charset="0"/>
              <a:buChar char="•"/>
              <a:defRPr sz="2000">
                <a:solidFill>
                  <a:schemeClr val="tx1"/>
                </a:solidFill>
              </a:defRPr>
            </a:lvl8pPr>
            <a:lvl9pPr marL="3886200" indent="-228600">
              <a:spcBef>
                <a:spcPct val="20000"/>
              </a:spcBef>
              <a:buFont typeface="Arial" pitchFamily="34" charset="0"/>
              <a:buChar char="•"/>
              <a:defRPr sz="2000">
                <a:solidFill>
                  <a:schemeClr val="tx1"/>
                </a:solidFill>
              </a:defRPr>
            </a:lvl9pPr>
          </a:lstStyle>
          <a:p>
            <a:r>
              <a:rPr lang="en-CA" sz="1600" dirty="0" smtClean="0"/>
              <a:t>External beam planning module UI</a:t>
            </a:r>
            <a:endParaRPr lang="en-CA" sz="1600" dirty="0"/>
          </a:p>
        </p:txBody>
      </p:sp>
    </p:spTree>
    <p:extLst>
      <p:ext uri="{BB962C8B-B14F-4D97-AF65-F5344CB8AC3E}">
        <p14:creationId xmlns:p14="http://schemas.microsoft.com/office/powerpoint/2010/main" val="210408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3</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a:t>
            </a:r>
            <a:r>
              <a:rPr lang="en-US" dirty="0"/>
              <a:t>2015</a:t>
            </a:r>
          </a:p>
        </p:txBody>
      </p:sp>
      <p:sp>
        <p:nvSpPr>
          <p:cNvPr id="5" name="Title 1"/>
          <p:cNvSpPr txBox="1">
            <a:spLocks/>
          </p:cNvSpPr>
          <p:nvPr/>
        </p:nvSpPr>
        <p:spPr bwMode="auto">
          <a:xfrm>
            <a:off x="457200"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Background – Radiation therapy</a:t>
            </a:r>
            <a:endParaRPr lang="en-CA" b="1" dirty="0">
              <a:solidFill>
                <a:schemeClr val="tx2"/>
              </a:solidFill>
            </a:endParaRPr>
          </a:p>
        </p:txBody>
      </p:sp>
      <p:pic>
        <p:nvPicPr>
          <p:cNvPr id="2050" name="Picture 2" descr="http://img.medicalexpo.com/images_me/photo-g/radiation-therapy-linear-particle-accelerator-robotized-positioning-tables-70692-12906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68501" y="936580"/>
            <a:ext cx="6806994" cy="515942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bwMode="auto">
          <a:xfrm>
            <a:off x="3457765" y="5943600"/>
            <a:ext cx="2083893"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smtClean="0"/>
              <a:t>Linear accelerator</a:t>
            </a:r>
          </a:p>
        </p:txBody>
      </p:sp>
    </p:spTree>
    <p:extLst>
      <p:ext uri="{BB962C8B-B14F-4D97-AF65-F5344CB8AC3E}">
        <p14:creationId xmlns:p14="http://schemas.microsoft.com/office/powerpoint/2010/main" val="989579917"/>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30</a:t>
            </a:fld>
            <a:r>
              <a:rPr lang="en-US" smtClean="0"/>
              <a:t> -</a:t>
            </a:r>
            <a:endParaRPr lang="en-US" dirty="0"/>
          </a:p>
        </p:txBody>
      </p:sp>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6" name="Title 1"/>
          <p:cNvSpPr txBox="1">
            <a:spLocks/>
          </p:cNvSpPr>
          <p:nvPr/>
        </p:nvSpPr>
        <p:spPr bwMode="auto">
          <a:xfrm>
            <a:off x="457200" y="0"/>
            <a:ext cx="8229600" cy="87968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Plastimatch modules</a:t>
            </a:r>
            <a:endParaRPr lang="en-CA" b="1" dirty="0">
              <a:solidFill>
                <a:schemeClr val="tx2"/>
              </a:solidFill>
            </a:endParaRPr>
          </a:p>
        </p:txBody>
      </p:sp>
      <p:sp>
        <p:nvSpPr>
          <p:cNvPr id="7" name="Content Placeholder 2"/>
          <p:cNvSpPr txBox="1">
            <a:spLocks/>
          </p:cNvSpPr>
          <p:nvPr/>
        </p:nvSpPr>
        <p:spPr bwMode="auto">
          <a:xfrm>
            <a:off x="457200" y="1219200"/>
            <a:ext cx="82296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CA" sz="2800" dirty="0" smtClean="0"/>
              <a:t>Modules provided by the                                 library</a:t>
            </a:r>
          </a:p>
          <a:p>
            <a:pPr marL="0" indent="0">
              <a:buNone/>
            </a:pPr>
            <a:endParaRPr lang="en-CA" sz="2800" dirty="0" smtClean="0"/>
          </a:p>
          <a:p>
            <a:r>
              <a:rPr lang="en-CA" sz="2800" dirty="0" smtClean="0"/>
              <a:t>Registration</a:t>
            </a:r>
          </a:p>
          <a:p>
            <a:pPr lvl="1"/>
            <a:r>
              <a:rPr lang="en-CA" dirty="0" err="1"/>
              <a:t>BSpline</a:t>
            </a:r>
            <a:r>
              <a:rPr lang="en-CA" dirty="0"/>
              <a:t> </a:t>
            </a:r>
            <a:r>
              <a:rPr lang="en-CA" dirty="0" smtClean="0"/>
              <a:t>deformable registration</a:t>
            </a:r>
            <a:endParaRPr lang="en-CA" dirty="0"/>
          </a:p>
          <a:p>
            <a:pPr lvl="1"/>
            <a:r>
              <a:rPr lang="en-CA" dirty="0" err="1" smtClean="0"/>
              <a:t>LandWarp</a:t>
            </a:r>
            <a:r>
              <a:rPr lang="en-CA" dirty="0" smtClean="0"/>
              <a:t> – landmark deformable registration</a:t>
            </a:r>
          </a:p>
          <a:p>
            <a:pPr lvl="1"/>
            <a:r>
              <a:rPr lang="en-CA" dirty="0" err="1" smtClean="0"/>
              <a:t>XFormWarp</a:t>
            </a:r>
            <a:r>
              <a:rPr lang="en-CA" dirty="0" smtClean="0"/>
              <a:t> – warp by non-linear transform</a:t>
            </a:r>
          </a:p>
          <a:p>
            <a:pPr lvl="1"/>
            <a:endParaRPr lang="en-CA" dirty="0"/>
          </a:p>
          <a:p>
            <a:r>
              <a:rPr lang="en-CA" sz="2800" dirty="0" smtClean="0"/>
              <a:t>External beam planning - proton </a:t>
            </a:r>
            <a:r>
              <a:rPr lang="en-CA" sz="2800" dirty="0"/>
              <a:t>dose </a:t>
            </a:r>
            <a:r>
              <a:rPr lang="en-CA" sz="2800" dirty="0" smtClean="0"/>
              <a:t>computation</a:t>
            </a:r>
            <a:r>
              <a:rPr lang="en-CA" sz="2800" dirty="0"/>
              <a:t/>
            </a:r>
            <a:br>
              <a:rPr lang="en-CA" sz="2800" dirty="0"/>
            </a:br>
            <a:endParaRPr lang="en-CA" sz="2800" i="1" dirty="0"/>
          </a:p>
          <a:p>
            <a:pPr lvl="1"/>
            <a:endParaRPr lang="en-CA" dirty="0"/>
          </a:p>
        </p:txBody>
      </p:sp>
      <p:pic>
        <p:nvPicPr>
          <p:cNvPr id="1026" name="Picture 2" descr="plastimatc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8249" y="1248696"/>
            <a:ext cx="2397351" cy="422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265004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31</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0" y="76200"/>
            <a:ext cx="9144000" cy="9144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Subject hierarchy</a:t>
            </a:r>
            <a:endParaRPr lang="en-CA" b="1" dirty="0">
              <a:solidFill>
                <a:schemeClr val="tx2"/>
              </a:solidFill>
            </a:endParaRPr>
          </a:p>
        </p:txBody>
      </p:sp>
      <p:sp>
        <p:nvSpPr>
          <p:cNvPr id="5" name="Content Placeholder 2"/>
          <p:cNvSpPr txBox="1">
            <a:spLocks/>
          </p:cNvSpPr>
          <p:nvPr/>
        </p:nvSpPr>
        <p:spPr>
          <a:xfrm>
            <a:off x="326066" y="990600"/>
            <a:ext cx="4398334" cy="5029200"/>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smtClean="0"/>
              <a:t>New concept for </a:t>
            </a:r>
            <a:r>
              <a:rPr lang="en-US" sz="2400" dirty="0"/>
              <a:t>organizing </a:t>
            </a:r>
            <a:r>
              <a:rPr lang="en-US" sz="2400" dirty="0" smtClean="0"/>
              <a:t>data</a:t>
            </a:r>
          </a:p>
          <a:p>
            <a:pPr marL="0" indent="0">
              <a:buNone/>
            </a:pPr>
            <a:endParaRPr lang="en-US" sz="2400" dirty="0" smtClean="0"/>
          </a:p>
          <a:p>
            <a:r>
              <a:rPr lang="en-US" sz="2400" dirty="0"/>
              <a:t>Nice and intuitive way of organizing and </a:t>
            </a:r>
            <a:r>
              <a:rPr lang="en-US" sz="2400"/>
              <a:t>handling </a:t>
            </a:r>
            <a:r>
              <a:rPr lang="en-US" sz="2400" smtClean="0"/>
              <a:t>data</a:t>
            </a:r>
            <a:r>
              <a:rPr lang="en-US" sz="2400" dirty="0"/>
              <a:t/>
            </a:r>
            <a:br>
              <a:rPr lang="en-US" sz="2400" dirty="0"/>
            </a:br>
            <a:r>
              <a:rPr lang="en-US" sz="2000" smtClean="0"/>
              <a:t>Bring </a:t>
            </a:r>
            <a:r>
              <a:rPr lang="en-US" sz="2000" dirty="0" smtClean="0"/>
              <a:t>basic features in a data-centered </a:t>
            </a:r>
            <a:r>
              <a:rPr lang="en-US" sz="2000" smtClean="0"/>
              <a:t>tree view, such as</a:t>
            </a:r>
          </a:p>
          <a:p>
            <a:pPr lvl="1"/>
            <a:r>
              <a:rPr lang="en-US" sz="2000"/>
              <a:t>Show/hide</a:t>
            </a:r>
          </a:p>
          <a:p>
            <a:pPr lvl="1"/>
            <a:r>
              <a:rPr lang="en-US" sz="2000" smtClean="0"/>
              <a:t>Transform branch</a:t>
            </a:r>
            <a:r>
              <a:rPr lang="en-US" sz="1600" dirty="0" smtClean="0"/>
              <a:t/>
            </a:r>
            <a:br>
              <a:rPr lang="en-US" sz="1600" dirty="0" smtClean="0"/>
            </a:br>
            <a:endParaRPr lang="en-US" sz="1600" dirty="0"/>
          </a:p>
          <a:p>
            <a:r>
              <a:rPr lang="en-US" sz="2400" dirty="0" smtClean="0"/>
              <a:t>Extendable </a:t>
            </a:r>
            <a:r>
              <a:rPr lang="en-US" sz="2400" smtClean="0"/>
              <a:t>through plugins</a:t>
            </a:r>
            <a:br>
              <a:rPr lang="en-US" sz="2400" smtClean="0"/>
            </a:br>
            <a:r>
              <a:rPr lang="en-US" sz="2000" smtClean="0"/>
              <a:t>Broad </a:t>
            </a:r>
            <a:r>
              <a:rPr lang="en-US" sz="2000" dirty="0" smtClean="0"/>
              <a:t>API allowing </a:t>
            </a:r>
            <a:r>
              <a:rPr lang="en-US" sz="2000" smtClean="0"/>
              <a:t>many customizations, such as</a:t>
            </a:r>
          </a:p>
          <a:p>
            <a:pPr lvl="1"/>
            <a:r>
              <a:rPr lang="en-US" sz="2000"/>
              <a:t>DICOM export</a:t>
            </a:r>
          </a:p>
          <a:p>
            <a:pPr lvl="1"/>
            <a:r>
              <a:rPr lang="en-US" sz="2000" smtClean="0"/>
              <a:t>Registration</a:t>
            </a:r>
            <a:endParaRPr lang="en-US" sz="2000"/>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815058"/>
            <a:ext cx="4038600" cy="559420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Content Placeholder 2"/>
          <p:cNvSpPr txBox="1">
            <a:spLocks/>
          </p:cNvSpPr>
          <p:nvPr/>
        </p:nvSpPr>
        <p:spPr bwMode="auto">
          <a:xfrm>
            <a:off x="5391346" y="6262322"/>
            <a:ext cx="2938729"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smtClean="0"/>
              <a:t>Subject hierarchy module widget</a:t>
            </a:r>
          </a:p>
        </p:txBody>
      </p:sp>
    </p:spTree>
    <p:extLst>
      <p:ext uri="{BB962C8B-B14F-4D97-AF65-F5344CB8AC3E}">
        <p14:creationId xmlns:p14="http://schemas.microsoft.com/office/powerpoint/2010/main" val="255688577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1805" y="899487"/>
            <a:ext cx="6764809" cy="523347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32</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0" y="76200"/>
            <a:ext cx="9144000" cy="9144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Subject hierarchy - </a:t>
            </a:r>
            <a:r>
              <a:rPr lang="en-CA" b="1" dirty="0">
                <a:solidFill>
                  <a:schemeClr val="tx2"/>
                </a:solidFill>
              </a:rPr>
              <a:t>p</a:t>
            </a:r>
            <a:r>
              <a:rPr lang="en-CA" b="1" dirty="0" smtClean="0">
                <a:solidFill>
                  <a:schemeClr val="tx2"/>
                </a:solidFill>
              </a:rPr>
              <a:t>lugins</a:t>
            </a:r>
            <a:endParaRPr lang="en-CA" b="1" dirty="0">
              <a:solidFill>
                <a:schemeClr val="tx2"/>
              </a:solidFill>
            </a:endParaRPr>
          </a:p>
        </p:txBody>
      </p:sp>
      <p:sp>
        <p:nvSpPr>
          <p:cNvPr id="5" name="Content Placeholder 2"/>
          <p:cNvSpPr txBox="1">
            <a:spLocks/>
          </p:cNvSpPr>
          <p:nvPr/>
        </p:nvSpPr>
        <p:spPr bwMode="auto">
          <a:xfrm>
            <a:off x="166256" y="1066800"/>
            <a:ext cx="2035550" cy="5105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1200"/>
              </a:spcBef>
            </a:pPr>
            <a:r>
              <a:rPr lang="en-CA" sz="2400" dirty="0" smtClean="0">
                <a:solidFill>
                  <a:schemeClr val="bg1">
                    <a:lumMod val="50000"/>
                  </a:schemeClr>
                </a:solidFill>
              </a:rPr>
              <a:t>Default</a:t>
            </a:r>
          </a:p>
          <a:p>
            <a:pPr>
              <a:spcBef>
                <a:spcPts val="1200"/>
              </a:spcBef>
            </a:pPr>
            <a:r>
              <a:rPr lang="en-CA" sz="2400" dirty="0" smtClean="0"/>
              <a:t>DICOM</a:t>
            </a:r>
          </a:p>
          <a:p>
            <a:pPr>
              <a:spcBef>
                <a:spcPts val="1200"/>
              </a:spcBef>
            </a:pPr>
            <a:r>
              <a:rPr lang="en-CA" sz="2400" dirty="0" smtClean="0"/>
              <a:t>Volumes</a:t>
            </a:r>
          </a:p>
          <a:p>
            <a:pPr>
              <a:spcBef>
                <a:spcPts val="1200"/>
              </a:spcBef>
            </a:pPr>
            <a:r>
              <a:rPr lang="en-CA" sz="2400" dirty="0" smtClean="0"/>
              <a:t>Registration</a:t>
            </a:r>
          </a:p>
          <a:p>
            <a:pPr>
              <a:spcBef>
                <a:spcPts val="1200"/>
              </a:spcBef>
            </a:pPr>
            <a:r>
              <a:rPr lang="en-CA" sz="2400" dirty="0" smtClean="0"/>
              <a:t>Parse local data</a:t>
            </a:r>
          </a:p>
          <a:p>
            <a:pPr>
              <a:spcBef>
                <a:spcPts val="1200"/>
              </a:spcBef>
            </a:pPr>
            <a:r>
              <a:rPr lang="en-CA" sz="2400" dirty="0" smtClean="0">
                <a:solidFill>
                  <a:srgbClr val="0070C0"/>
                </a:solidFill>
              </a:rPr>
              <a:t>Contours</a:t>
            </a:r>
          </a:p>
          <a:p>
            <a:pPr>
              <a:spcBef>
                <a:spcPts val="1200"/>
              </a:spcBef>
            </a:pPr>
            <a:r>
              <a:rPr lang="en-CA" sz="2400" dirty="0" smtClean="0">
                <a:solidFill>
                  <a:srgbClr val="0070C0"/>
                </a:solidFill>
              </a:rPr>
              <a:t>RT objects</a:t>
            </a:r>
          </a:p>
          <a:p>
            <a:pPr>
              <a:spcBef>
                <a:spcPts val="1200"/>
              </a:spcBef>
            </a:pPr>
            <a:r>
              <a:rPr lang="en-CA" sz="2400" dirty="0" smtClean="0">
                <a:solidFill>
                  <a:srgbClr val="00B050"/>
                </a:solidFill>
              </a:rPr>
              <a:t>Many more</a:t>
            </a:r>
          </a:p>
        </p:txBody>
      </p:sp>
      <p:sp>
        <p:nvSpPr>
          <p:cNvPr id="8" name="Content Placeholder 2"/>
          <p:cNvSpPr txBox="1">
            <a:spLocks/>
          </p:cNvSpPr>
          <p:nvPr/>
        </p:nvSpPr>
        <p:spPr bwMode="auto">
          <a:xfrm>
            <a:off x="4353215" y="5944133"/>
            <a:ext cx="2763073"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err="1" smtClean="0"/>
              <a:t>ParseLocalData</a:t>
            </a:r>
            <a:r>
              <a:rPr lang="en-CA" sz="1600" dirty="0" smtClean="0"/>
              <a:t> plugin in action</a:t>
            </a:r>
          </a:p>
        </p:txBody>
      </p:sp>
    </p:spTree>
    <p:extLst>
      <p:ext uri="{BB962C8B-B14F-4D97-AF65-F5344CB8AC3E}">
        <p14:creationId xmlns:p14="http://schemas.microsoft.com/office/powerpoint/2010/main" val="330950571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886" y="2128059"/>
            <a:ext cx="6457314" cy="396794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descr="Image:GelDosimetry_Logo_128x128.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96200" y="155542"/>
            <a:ext cx="1219200" cy="121920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33</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0" y="0"/>
            <a:ext cx="9144000" cy="9144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Gel dosimetry analysis</a:t>
            </a:r>
            <a:endParaRPr lang="en-CA" b="1" dirty="0">
              <a:solidFill>
                <a:schemeClr val="tx2"/>
              </a:solidFill>
            </a:endParaRPr>
          </a:p>
        </p:txBody>
      </p:sp>
      <p:sp>
        <p:nvSpPr>
          <p:cNvPr id="5" name="Content Placeholder 2"/>
          <p:cNvSpPr txBox="1">
            <a:spLocks/>
          </p:cNvSpPr>
          <p:nvPr/>
        </p:nvSpPr>
        <p:spPr bwMode="auto">
          <a:xfrm>
            <a:off x="457200" y="914400"/>
            <a:ext cx="8229600" cy="113733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800" dirty="0" smtClean="0"/>
              <a:t>“Slicelet” for gel dosimetry analysis workflow</a:t>
            </a:r>
          </a:p>
          <a:p>
            <a:r>
              <a:rPr lang="en-CA" sz="2800" dirty="0" smtClean="0"/>
              <a:t>Wizard-like simplified user interface</a:t>
            </a:r>
          </a:p>
        </p:txBody>
      </p:sp>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11989" y="1981200"/>
            <a:ext cx="4227211" cy="311727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89993" y="3962152"/>
            <a:ext cx="3202890" cy="235096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884593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34</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0" y="76200"/>
            <a:ext cx="9144000" cy="9144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err="1" smtClean="0">
                <a:solidFill>
                  <a:schemeClr val="tx2"/>
                </a:solidFill>
              </a:rPr>
              <a:t>Matlab</a:t>
            </a:r>
            <a:r>
              <a:rPr lang="en-CA" b="1" dirty="0" smtClean="0">
                <a:solidFill>
                  <a:schemeClr val="tx2"/>
                </a:solidFill>
              </a:rPr>
              <a:t> bridge</a:t>
            </a:r>
            <a:endParaRPr lang="en-CA" b="1" dirty="0">
              <a:solidFill>
                <a:schemeClr val="tx2"/>
              </a:solidFill>
            </a:endParaRPr>
          </a:p>
        </p:txBody>
      </p:sp>
      <p:sp>
        <p:nvSpPr>
          <p:cNvPr id="5" name="Content Placeholder 2"/>
          <p:cNvSpPr txBox="1">
            <a:spLocks/>
          </p:cNvSpPr>
          <p:nvPr/>
        </p:nvSpPr>
        <p:spPr bwMode="auto">
          <a:xfrm>
            <a:off x="457200" y="1371600"/>
            <a:ext cx="82296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800" dirty="0" smtClean="0"/>
              <a:t>Separate extension allowing running </a:t>
            </a:r>
            <a:r>
              <a:rPr lang="en-CA" sz="2800" dirty="0" err="1" smtClean="0"/>
              <a:t>Matlab</a:t>
            </a:r>
            <a:r>
              <a:rPr lang="en-CA" sz="2800" dirty="0" smtClean="0"/>
              <a:t> functions directly from 3D Slicer</a:t>
            </a:r>
          </a:p>
          <a:p>
            <a:r>
              <a:rPr lang="en-US" sz="2800" dirty="0" smtClean="0"/>
              <a:t>Takes </a:t>
            </a:r>
            <a:r>
              <a:rPr lang="en-US" sz="2800" dirty="0"/>
              <a:t>the input from the data loaded into Slicer and visualizes the results in Slicer right after the execution is </a:t>
            </a:r>
            <a:r>
              <a:rPr lang="en-US" sz="2800" dirty="0" smtClean="0"/>
              <a:t>completed</a:t>
            </a:r>
          </a:p>
          <a:p>
            <a:r>
              <a:rPr lang="en-US" sz="2800" dirty="0"/>
              <a:t>The </a:t>
            </a:r>
            <a:r>
              <a:rPr lang="en-US" sz="2800" dirty="0" smtClean="0"/>
              <a:t>GUI is </a:t>
            </a:r>
            <a:r>
              <a:rPr lang="en-US" sz="2800" dirty="0"/>
              <a:t>generated automatically from a standard command-line interface definition XML file (no </a:t>
            </a:r>
            <a:r>
              <a:rPr lang="en-US" sz="2800" dirty="0" smtClean="0"/>
              <a:t>GUI programming </a:t>
            </a:r>
            <a:r>
              <a:rPr lang="en-US" sz="2800" dirty="0"/>
              <a:t>needed</a:t>
            </a:r>
            <a:r>
              <a:rPr lang="en-US" sz="2800" dirty="0" smtClean="0"/>
              <a:t>)</a:t>
            </a:r>
          </a:p>
          <a:p>
            <a:r>
              <a:rPr lang="en-US" sz="2800" dirty="0"/>
              <a:t>No building of 3D Slicer or MEX files, etc. are needed</a:t>
            </a:r>
            <a:endParaRPr lang="en-CA" sz="2800" dirty="0"/>
          </a:p>
        </p:txBody>
      </p:sp>
      <p:pic>
        <p:nvPicPr>
          <p:cNvPr id="2050" name="Picture 2" descr="http://www.slicer.org/slicerWiki/images/e/e8/MatlabBridge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96200" y="152400"/>
            <a:ext cx="1219200" cy="121920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08414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2" descr="C:\Users\lasso\Desktop\AutoTest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00600" y="3124200"/>
            <a:ext cx="4014180" cy="239002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35</a:t>
            </a:fld>
            <a:r>
              <a:rPr lang="en-US" smtClean="0"/>
              <a:t> -</a:t>
            </a:r>
            <a:endParaRPr lang="en-US" dirty="0"/>
          </a:p>
        </p:txBody>
      </p:sp>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13" name="Title 1"/>
          <p:cNvSpPr txBox="1">
            <a:spLocks/>
          </p:cNvSpPr>
          <p:nvPr/>
        </p:nvSpPr>
        <p:spPr>
          <a:xfrm>
            <a:off x="457200" y="57150"/>
            <a:ext cx="8229600" cy="93345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Software quality</a:t>
            </a:r>
            <a:endParaRPr lang="en-CA" b="1" dirty="0">
              <a:solidFill>
                <a:schemeClr val="tx2"/>
              </a:solidFill>
            </a:endParaRPr>
          </a:p>
        </p:txBody>
      </p:sp>
      <p:pic>
        <p:nvPicPr>
          <p:cNvPr id="1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7200" y="1905000"/>
            <a:ext cx="4696759" cy="2926080"/>
          </a:xfrm>
          <a:prstGeom prst="rect">
            <a:avLst/>
          </a:prstGeom>
          <a:ln w="9525">
            <a:solidFill>
              <a:schemeClr val="accent1">
                <a:lumMod val="60000"/>
                <a:lumOff val="40000"/>
              </a:schemeClr>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sp>
        <p:nvSpPr>
          <p:cNvPr id="16" name="Content Placeholder 2"/>
          <p:cNvSpPr txBox="1">
            <a:spLocks/>
          </p:cNvSpPr>
          <p:nvPr/>
        </p:nvSpPr>
        <p:spPr>
          <a:xfrm>
            <a:off x="228600" y="923925"/>
            <a:ext cx="8382000" cy="895350"/>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200" dirty="0" smtClean="0"/>
              <a:t>Extensive automatic testing done on multiple platforms every night</a:t>
            </a:r>
          </a:p>
          <a:p>
            <a:r>
              <a:rPr lang="en-CA" sz="2200" dirty="0" smtClean="0"/>
              <a:t>Validated against other software packages (Pinnacle, CERR, …)</a:t>
            </a:r>
          </a:p>
        </p:txBody>
      </p:sp>
      <p:sp>
        <p:nvSpPr>
          <p:cNvPr id="17" name="Content Placeholder 2"/>
          <p:cNvSpPr txBox="1">
            <a:spLocks/>
          </p:cNvSpPr>
          <p:nvPr/>
        </p:nvSpPr>
        <p:spPr bwMode="auto">
          <a:xfrm>
            <a:off x="1066800" y="4843161"/>
            <a:ext cx="3238725" cy="544232"/>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charset="0"/>
              <a:buNone/>
            </a:pPr>
            <a:r>
              <a:rPr lang="en-CA" sz="1600" dirty="0" smtClean="0"/>
              <a:t>Automatic test infrastructure for</a:t>
            </a:r>
            <a:br>
              <a:rPr lang="en-CA" sz="1600" dirty="0" smtClean="0"/>
            </a:br>
            <a:r>
              <a:rPr lang="en-CA" sz="1600" dirty="0" smtClean="0"/>
              <a:t>automatic verification and validation</a:t>
            </a:r>
          </a:p>
        </p:txBody>
      </p:sp>
      <p:sp>
        <p:nvSpPr>
          <p:cNvPr id="18" name="Content Placeholder 2"/>
          <p:cNvSpPr txBox="1">
            <a:spLocks/>
          </p:cNvSpPr>
          <p:nvPr/>
        </p:nvSpPr>
        <p:spPr bwMode="auto">
          <a:xfrm>
            <a:off x="4586489" y="5464026"/>
            <a:ext cx="4422779" cy="609600"/>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charset="0"/>
              <a:buNone/>
            </a:pPr>
            <a:r>
              <a:rPr lang="en-CA" sz="1600" dirty="0" smtClean="0"/>
              <a:t>Test results reported to the web-based dashboard</a:t>
            </a:r>
          </a:p>
          <a:p>
            <a:pPr marL="0" indent="0" algn="ctr">
              <a:buNone/>
            </a:pPr>
            <a:r>
              <a:rPr lang="en-CA" sz="1600" dirty="0">
                <a:hlinkClick r:id="rId5"/>
              </a:rPr>
              <a:t>http://slicer.cdash.org/index.php?project=Slicer4</a:t>
            </a:r>
            <a:endParaRPr lang="en-CA" sz="1600" dirty="0" smtClean="0"/>
          </a:p>
        </p:txBody>
      </p:sp>
      <p:sp>
        <p:nvSpPr>
          <p:cNvPr id="19" name="Circular Arrow 18"/>
          <p:cNvSpPr/>
          <p:nvPr/>
        </p:nvSpPr>
        <p:spPr>
          <a:xfrm>
            <a:off x="4791075" y="2863241"/>
            <a:ext cx="1123950" cy="1168908"/>
          </a:xfrm>
          <a:prstGeom prst="circular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4193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1955715" y="2121135"/>
            <a:ext cx="5148000" cy="4051065"/>
          </a:xfrm>
          <a:prstGeom prst="rect">
            <a:avLst/>
          </a:prstGeom>
        </p:spPr>
      </p:pic>
      <p:sp>
        <p:nvSpPr>
          <p:cNvPr id="5" name="Content Placeholder 2"/>
          <p:cNvSpPr txBox="1">
            <a:spLocks/>
          </p:cNvSpPr>
          <p:nvPr/>
        </p:nvSpPr>
        <p:spPr>
          <a:xfrm>
            <a:off x="228600" y="948068"/>
            <a:ext cx="8610600" cy="5029200"/>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sz="2200" dirty="0" smtClean="0"/>
              <a:t>Collection of RT-specific modules, includes</a:t>
            </a:r>
          </a:p>
          <a:p>
            <a:r>
              <a:rPr lang="en-CA" sz="2200" dirty="0" smtClean="0"/>
              <a:t>Distributed as a 3D Slicer extension: can be downloaded, installed, upgraded using the extension manager in Slicer</a:t>
            </a:r>
          </a:p>
        </p:txBody>
      </p:sp>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36</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228600" y="47626"/>
            <a:ext cx="8686800" cy="9906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SlicerRT extension for 3D Slicer</a:t>
            </a:r>
            <a:endParaRPr lang="en-CA" b="1" dirty="0">
              <a:solidFill>
                <a:schemeClr val="tx2"/>
              </a:solidFill>
            </a:endParaRPr>
          </a:p>
        </p:txBody>
      </p:sp>
      <p:sp>
        <p:nvSpPr>
          <p:cNvPr id="7" name="Content Placeholder 2"/>
          <p:cNvSpPr txBox="1">
            <a:spLocks/>
          </p:cNvSpPr>
          <p:nvPr/>
        </p:nvSpPr>
        <p:spPr bwMode="auto">
          <a:xfrm>
            <a:off x="2391751" y="6009724"/>
            <a:ext cx="4328857" cy="314876"/>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charset="0"/>
              <a:buNone/>
            </a:pPr>
            <a:r>
              <a:rPr lang="en-CA" sz="1600" dirty="0" err="1" smtClean="0"/>
              <a:t>SlicerRT</a:t>
            </a:r>
            <a:r>
              <a:rPr lang="en-CA" sz="1600" dirty="0" smtClean="0"/>
              <a:t> extension in the 3D Slicer app store (free)</a:t>
            </a:r>
          </a:p>
        </p:txBody>
      </p:sp>
      <p:pic>
        <p:nvPicPr>
          <p:cNvPr id="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38622" y="1066547"/>
            <a:ext cx="1493044" cy="281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27876" y="3905880"/>
            <a:ext cx="259773" cy="393595"/>
          </a:xfrm>
          <a:prstGeom prst="rect">
            <a:avLst/>
          </a:prstGeom>
          <a:noFill/>
          <a:ln>
            <a:noFill/>
          </a:ln>
          <a:effectLst/>
          <a:extLst>
            <a:ext uri="{909E8E84-426E-40DD-AFC4-6F175D3DCCD1}">
              <a14:hiddenFill xmlns:a14="http://schemas.microsoft.com/office/drawing/2010/main">
                <a:solidFill>
                  <a:srgbClr val="00B8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16944" y="5074674"/>
            <a:ext cx="259773" cy="393595"/>
          </a:xfrm>
          <a:prstGeom prst="rect">
            <a:avLst/>
          </a:prstGeom>
          <a:noFill/>
          <a:ln>
            <a:noFill/>
          </a:ln>
          <a:effectLst/>
          <a:extLst>
            <a:ext uri="{909E8E84-426E-40DD-AFC4-6F175D3DCCD1}">
              <a14:hiddenFill xmlns:a14="http://schemas.microsoft.com/office/drawing/2010/main">
                <a:solidFill>
                  <a:srgbClr val="00B8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408523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37</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457200" y="0"/>
            <a:ext cx="8229600" cy="1143000"/>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smtClean="0">
                <a:solidFill>
                  <a:schemeClr val="tx2"/>
                </a:solidFill>
              </a:rPr>
              <a:t>Next steps</a:t>
            </a:r>
            <a:endParaRPr lang="en-CA" b="1" dirty="0">
              <a:solidFill>
                <a:schemeClr val="tx2"/>
              </a:solidFill>
            </a:endParaRPr>
          </a:p>
        </p:txBody>
      </p:sp>
      <p:sp>
        <p:nvSpPr>
          <p:cNvPr id="5" name="Content Placeholder 2"/>
          <p:cNvSpPr txBox="1">
            <a:spLocks/>
          </p:cNvSpPr>
          <p:nvPr/>
        </p:nvSpPr>
        <p:spPr>
          <a:xfrm>
            <a:off x="762000" y="1143000"/>
            <a:ext cx="7315200" cy="4191000"/>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r>
              <a:rPr lang="en-CA" sz="2400" dirty="0" smtClean="0"/>
              <a:t>Planned for the next 6 months:</a:t>
            </a:r>
            <a:br>
              <a:rPr lang="en-CA" sz="2400" dirty="0" smtClean="0"/>
            </a:br>
            <a:endParaRPr lang="en-CA" sz="2400" dirty="0" smtClean="0"/>
          </a:p>
          <a:p>
            <a:r>
              <a:rPr lang="en-CA" sz="2400" dirty="0" smtClean="0"/>
              <a:t>Segmentations</a:t>
            </a:r>
          </a:p>
          <a:p>
            <a:r>
              <a:rPr lang="en-CA" sz="2400" dirty="0" smtClean="0"/>
              <a:t>External beam planning</a:t>
            </a:r>
          </a:p>
          <a:p>
            <a:r>
              <a:rPr lang="en-CA" sz="2400" dirty="0" smtClean="0"/>
              <a:t>Scripting examples</a:t>
            </a:r>
          </a:p>
          <a:p>
            <a:r>
              <a:rPr lang="en-CA" sz="2400" dirty="0" smtClean="0"/>
              <a:t>More testing and validation</a:t>
            </a:r>
          </a:p>
        </p:txBody>
      </p:sp>
      <p:sp>
        <p:nvSpPr>
          <p:cNvPr id="6" name="Content Placeholder 2"/>
          <p:cNvSpPr txBox="1">
            <a:spLocks/>
          </p:cNvSpPr>
          <p:nvPr/>
        </p:nvSpPr>
        <p:spPr bwMode="auto">
          <a:xfrm>
            <a:off x="228600" y="5562600"/>
            <a:ext cx="8382000" cy="609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r>
              <a:rPr lang="en-CA" sz="2200" dirty="0" smtClean="0"/>
              <a:t>Detailed plan: </a:t>
            </a:r>
            <a:r>
              <a:rPr lang="en-CA" sz="2200" dirty="0" smtClean="0">
                <a:hlinkClick r:id="rId3"/>
              </a:rPr>
              <a:t>https://www.assembla.com/spaces/slicerrt/tickets</a:t>
            </a:r>
            <a:endParaRPr lang="en-CA" sz="2200" dirty="0" smtClean="0"/>
          </a:p>
        </p:txBody>
      </p:sp>
    </p:spTree>
    <p:extLst>
      <p:ext uri="{BB962C8B-B14F-4D97-AF65-F5344CB8AC3E}">
        <p14:creationId xmlns:p14="http://schemas.microsoft.com/office/powerpoint/2010/main" val="277395868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38</a:t>
            </a:fld>
            <a:r>
              <a:rPr lang="en-US"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Title 1"/>
          <p:cNvSpPr txBox="1">
            <a:spLocks/>
          </p:cNvSpPr>
          <p:nvPr/>
        </p:nvSpPr>
        <p:spPr>
          <a:xfrm>
            <a:off x="457200" y="304800"/>
            <a:ext cx="8229600" cy="1676400"/>
          </a:xfrm>
          <a:prstGeom prst="rect">
            <a:avLst/>
          </a:prstGeom>
        </p:spPr>
        <p:txBody>
          <a:bodyPr anchor="ct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sz="5400" b="1" dirty="0" smtClean="0">
                <a:solidFill>
                  <a:schemeClr val="tx2"/>
                </a:solidFill>
              </a:rPr>
              <a:t>Thank you for your attention!</a:t>
            </a:r>
            <a:endParaRPr lang="en-CA" sz="5400" b="1" dirty="0">
              <a:solidFill>
                <a:schemeClr val="tx2"/>
              </a:solidFill>
            </a:endParaRPr>
          </a:p>
        </p:txBody>
      </p:sp>
      <p:pic>
        <p:nvPicPr>
          <p:cNvPr id="2050" name="Picture 2" descr="http://www.theemployable.com/wp-content/uploads/2012/01/questionstoask.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2300" y="2371725"/>
            <a:ext cx="2857500" cy="3571875"/>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42680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4</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a:t>
            </a:r>
            <a:r>
              <a:rPr lang="en-US" dirty="0"/>
              <a:t>2015</a:t>
            </a:r>
          </a:p>
        </p:txBody>
      </p:sp>
      <p:sp>
        <p:nvSpPr>
          <p:cNvPr id="5" name="Title 1"/>
          <p:cNvSpPr txBox="1">
            <a:spLocks/>
          </p:cNvSpPr>
          <p:nvPr/>
        </p:nvSpPr>
        <p:spPr bwMode="auto">
          <a:xfrm>
            <a:off x="457200"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Background – Radiation therapy</a:t>
            </a:r>
            <a:endParaRPr lang="en-CA" b="1" dirty="0">
              <a:solidFill>
                <a:schemeClr val="tx2"/>
              </a:solidFill>
            </a:endParaRPr>
          </a:p>
        </p:txBody>
      </p:sp>
      <p:pic>
        <p:nvPicPr>
          <p:cNvPr id="3074" name="Picture 2" descr="https://apps.varian.com/media/oncology/products/clinac/images/Clinac_D-Series_DHX_Illu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175082"/>
            <a:ext cx="5000252" cy="469231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8" name="Picture 6" descr="http://randomphase.com/accelerator/linear_accelerator.jpg"/>
          <p:cNvPicPr>
            <a:picLocks noChangeAspect="1" noChangeArrowheads="1"/>
          </p:cNvPicPr>
          <p:nvPr/>
        </p:nvPicPr>
        <p:blipFill rotWithShape="1">
          <a:blip r:embed="rId4">
            <a:extLst>
              <a:ext uri="{28A0092B-C50C-407E-A947-70E740481C1C}">
                <a14:useLocalDpi xmlns:a14="http://schemas.microsoft.com/office/drawing/2010/main" val="0"/>
              </a:ext>
            </a:extLst>
          </a:blip>
          <a:srcRect l="8667" t="25698" r="6769"/>
          <a:stretch/>
        </p:blipFill>
        <p:spPr bwMode="auto">
          <a:xfrm>
            <a:off x="3886200" y="1770246"/>
            <a:ext cx="5115011" cy="348755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1" name="Content Placeholder 2"/>
          <p:cNvSpPr txBox="1">
            <a:spLocks/>
          </p:cNvSpPr>
          <p:nvPr/>
        </p:nvSpPr>
        <p:spPr bwMode="auto">
          <a:xfrm>
            <a:off x="3238956" y="5715266"/>
            <a:ext cx="2521510"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smtClean="0"/>
              <a:t>Very complex procedure!</a:t>
            </a:r>
          </a:p>
        </p:txBody>
      </p:sp>
    </p:spTree>
    <p:extLst>
      <p:ext uri="{BB962C8B-B14F-4D97-AF65-F5344CB8AC3E}">
        <p14:creationId xmlns:p14="http://schemas.microsoft.com/office/powerpoint/2010/main" val="3801741313"/>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5</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a:t>
            </a:r>
            <a:r>
              <a:rPr lang="en-US" dirty="0"/>
              <a:t>2015</a:t>
            </a:r>
          </a:p>
        </p:txBody>
      </p:sp>
      <p:sp>
        <p:nvSpPr>
          <p:cNvPr id="5" name="Title 1"/>
          <p:cNvSpPr txBox="1">
            <a:spLocks/>
          </p:cNvSpPr>
          <p:nvPr/>
        </p:nvSpPr>
        <p:spPr bwMode="auto">
          <a:xfrm>
            <a:off x="45720" y="0"/>
            <a:ext cx="905256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Structures</a:t>
            </a:r>
            <a:endParaRPr lang="en-CA" b="1" dirty="0">
              <a:solidFill>
                <a:schemeClr val="tx2"/>
              </a:solidFill>
            </a:endParaRPr>
          </a:p>
        </p:txBody>
      </p:sp>
      <p:sp>
        <p:nvSpPr>
          <p:cNvPr id="7" name="Content Placeholder 2"/>
          <p:cNvSpPr txBox="1">
            <a:spLocks/>
          </p:cNvSpPr>
          <p:nvPr/>
        </p:nvSpPr>
        <p:spPr>
          <a:xfrm>
            <a:off x="619991" y="1176668"/>
            <a:ext cx="7827818" cy="4572000"/>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CA" sz="2200" dirty="0" smtClean="0"/>
          </a:p>
        </p:txBody>
      </p:sp>
      <p:sp>
        <p:nvSpPr>
          <p:cNvPr id="6" name="Content Placeholder 2"/>
          <p:cNvSpPr txBox="1">
            <a:spLocks/>
          </p:cNvSpPr>
          <p:nvPr/>
        </p:nvSpPr>
        <p:spPr>
          <a:xfrm>
            <a:off x="258592" y="1036637"/>
            <a:ext cx="8613201" cy="4678363"/>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smtClean="0"/>
              <a:t>Targets: tumor and the added margins</a:t>
            </a:r>
          </a:p>
          <a:p>
            <a:r>
              <a:rPr lang="en-US" sz="2800" dirty="0" smtClean="0"/>
              <a:t>Organs at risk: healthy tissue to spare, different factors</a:t>
            </a:r>
          </a:p>
          <a:p>
            <a:pPr lvl="1"/>
            <a:r>
              <a:rPr lang="en-US" sz="2400" dirty="0" smtClean="0"/>
              <a:t>Serial organ (spine, optic nerve) / parallel organ (liver, parotid)</a:t>
            </a:r>
            <a:endParaRPr lang="en-US" sz="2400" dirty="0"/>
          </a:p>
        </p:txBody>
      </p:sp>
      <p:pic>
        <p:nvPicPr>
          <p:cNvPr id="512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5435" y="2506721"/>
            <a:ext cx="4293765" cy="3513079"/>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6" name="Picture 6"/>
          <p:cNvPicPr>
            <a:picLocks noChangeAspect="1" noChangeArrowheads="1"/>
          </p:cNvPicPr>
          <p:nvPr/>
        </p:nvPicPr>
        <p:blipFill rotWithShape="1">
          <a:blip r:embed="rId4">
            <a:extLst>
              <a:ext uri="{28A0092B-C50C-407E-A947-70E740481C1C}">
                <a14:useLocalDpi xmlns:a14="http://schemas.microsoft.com/office/drawing/2010/main" val="0"/>
              </a:ext>
            </a:extLst>
          </a:blip>
          <a:srcRect r="4349"/>
          <a:stretch/>
        </p:blipFill>
        <p:spPr bwMode="auto">
          <a:xfrm>
            <a:off x="581213" y="2514600"/>
            <a:ext cx="3951077" cy="3523983"/>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Content Placeholder 2"/>
          <p:cNvSpPr txBox="1">
            <a:spLocks/>
          </p:cNvSpPr>
          <p:nvPr/>
        </p:nvSpPr>
        <p:spPr bwMode="auto">
          <a:xfrm>
            <a:off x="1600200" y="5886449"/>
            <a:ext cx="1894448"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smtClean="0"/>
              <a:t>Abdominal case</a:t>
            </a:r>
          </a:p>
        </p:txBody>
      </p:sp>
      <p:sp>
        <p:nvSpPr>
          <p:cNvPr id="13" name="Content Placeholder 2"/>
          <p:cNvSpPr txBox="1">
            <a:spLocks/>
          </p:cNvSpPr>
          <p:nvPr/>
        </p:nvSpPr>
        <p:spPr bwMode="auto">
          <a:xfrm>
            <a:off x="5725552" y="5886715"/>
            <a:ext cx="1894448"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smtClean="0"/>
              <a:t>Head and neck case</a:t>
            </a:r>
          </a:p>
        </p:txBody>
      </p:sp>
    </p:spTree>
    <p:extLst>
      <p:ext uri="{BB962C8B-B14F-4D97-AF65-F5344CB8AC3E}">
        <p14:creationId xmlns:p14="http://schemas.microsoft.com/office/powerpoint/2010/main" val="1673303187"/>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6</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a:t>
            </a:r>
            <a:r>
              <a:rPr lang="en-US" dirty="0"/>
              <a:t>2015</a:t>
            </a:r>
          </a:p>
        </p:txBody>
      </p:sp>
      <p:sp>
        <p:nvSpPr>
          <p:cNvPr id="5" name="Title 1"/>
          <p:cNvSpPr txBox="1">
            <a:spLocks/>
          </p:cNvSpPr>
          <p:nvPr/>
        </p:nvSpPr>
        <p:spPr bwMode="auto">
          <a:xfrm>
            <a:off x="45720" y="0"/>
            <a:ext cx="905256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Beams and dose</a:t>
            </a:r>
            <a:endParaRPr lang="en-CA" b="1" dirty="0">
              <a:solidFill>
                <a:schemeClr val="tx2"/>
              </a:solidFill>
            </a:endParaRPr>
          </a:p>
        </p:txBody>
      </p:sp>
      <p:sp>
        <p:nvSpPr>
          <p:cNvPr id="7" name="Content Placeholder 2"/>
          <p:cNvSpPr txBox="1">
            <a:spLocks/>
          </p:cNvSpPr>
          <p:nvPr/>
        </p:nvSpPr>
        <p:spPr>
          <a:xfrm>
            <a:off x="619991" y="1176668"/>
            <a:ext cx="7827818" cy="4572000"/>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CA" sz="2200" dirty="0" smtClean="0"/>
          </a:p>
        </p:txBody>
      </p:sp>
      <p:pic>
        <p:nvPicPr>
          <p:cNvPr id="1026" name="Picture 2" descr="http://people.duke.edu/~nxl/images/imr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0217" y="1100238"/>
            <a:ext cx="6468341" cy="485775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2" name="Content Placeholder 2"/>
          <p:cNvSpPr txBox="1">
            <a:spLocks/>
          </p:cNvSpPr>
          <p:nvPr/>
        </p:nvSpPr>
        <p:spPr bwMode="auto">
          <a:xfrm>
            <a:off x="2338496" y="5852902"/>
            <a:ext cx="4467009" cy="30426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CA" sz="1600" dirty="0" smtClean="0"/>
              <a:t>Example beam configuration and dose distribution</a:t>
            </a:r>
          </a:p>
        </p:txBody>
      </p:sp>
    </p:spTree>
    <p:extLst>
      <p:ext uri="{BB962C8B-B14F-4D97-AF65-F5344CB8AC3E}">
        <p14:creationId xmlns:p14="http://schemas.microsoft.com/office/powerpoint/2010/main" val="3984094049"/>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7</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4" name="Content Placeholder 2"/>
          <p:cNvSpPr txBox="1">
            <a:spLocks/>
          </p:cNvSpPr>
          <p:nvPr/>
        </p:nvSpPr>
        <p:spPr bwMode="auto">
          <a:xfrm>
            <a:off x="304800" y="1262063"/>
            <a:ext cx="8534400" cy="45259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A" dirty="0" smtClean="0"/>
              <a:t>Goal: provide open-source platform for translational clinical research, mainly cancer</a:t>
            </a:r>
          </a:p>
          <a:p>
            <a:r>
              <a:rPr lang="en-CA" dirty="0" smtClean="0"/>
              <a:t>Themes:</a:t>
            </a:r>
          </a:p>
          <a:p>
            <a:pPr lvl="1"/>
            <a:r>
              <a:rPr lang="en-CA" b="1" dirty="0" smtClean="0"/>
              <a:t>SlicerRT: radiotherapy toolkit for 3D Slicer</a:t>
            </a:r>
          </a:p>
          <a:p>
            <a:pPr lvl="1"/>
            <a:r>
              <a:rPr lang="en-CA" dirty="0" err="1" smtClean="0"/>
              <a:t>SlicerIGT</a:t>
            </a:r>
            <a:r>
              <a:rPr lang="en-CA" dirty="0" smtClean="0"/>
              <a:t>: Image-guided therapy with 3D Slicer</a:t>
            </a:r>
          </a:p>
          <a:p>
            <a:r>
              <a:rPr lang="en-CA" dirty="0" smtClean="0"/>
              <a:t>Funding by Cancer Care Ontario till 2016</a:t>
            </a:r>
          </a:p>
          <a:p>
            <a:r>
              <a:rPr lang="en-CA" dirty="0" smtClean="0"/>
              <a:t>PI &amp; co-PIs: Gabor Fichtinger (Queen’s), David </a:t>
            </a:r>
            <a:r>
              <a:rPr lang="en-CA" dirty="0" err="1" smtClean="0"/>
              <a:t>Jaffray</a:t>
            </a:r>
            <a:r>
              <a:rPr lang="en-CA" dirty="0" smtClean="0"/>
              <a:t> (Toronto UHN), Terry Peters (Robarts)</a:t>
            </a:r>
          </a:p>
          <a:p>
            <a:pPr marL="0" indent="0">
              <a:buFont typeface="Arial" charset="0"/>
              <a:buNone/>
            </a:pPr>
            <a:endParaRPr lang="en-CA" dirty="0" smtClean="0"/>
          </a:p>
        </p:txBody>
      </p:sp>
      <p:sp>
        <p:nvSpPr>
          <p:cNvPr id="5" name="Title 1"/>
          <p:cNvSpPr txBox="1">
            <a:spLocks/>
          </p:cNvSpPr>
          <p:nvPr/>
        </p:nvSpPr>
        <p:spPr bwMode="auto">
          <a:xfrm>
            <a:off x="457200"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SparKit project overview</a:t>
            </a:r>
            <a:endParaRPr lang="en-CA" b="1" dirty="0">
              <a:solidFill>
                <a:schemeClr val="tx2"/>
              </a:solidFill>
            </a:endParaRPr>
          </a:p>
        </p:txBody>
      </p:sp>
    </p:spTree>
    <p:extLst>
      <p:ext uri="{BB962C8B-B14F-4D97-AF65-F5344CB8AC3E}">
        <p14:creationId xmlns:p14="http://schemas.microsoft.com/office/powerpoint/2010/main" val="965779128"/>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Oval 59"/>
          <p:cNvSpPr/>
          <p:nvPr/>
        </p:nvSpPr>
        <p:spPr>
          <a:xfrm>
            <a:off x="4114800" y="762000"/>
            <a:ext cx="4800600" cy="4310017"/>
          </a:xfrm>
          <a:prstGeom prst="ellipse">
            <a:avLst/>
          </a:prstGeom>
          <a:solidFill>
            <a:schemeClr val="accent1">
              <a:alpha val="30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p:cNvSpPr>
            <a:spLocks noGrp="1"/>
          </p:cNvSpPr>
          <p:nvPr>
            <p:ph type="sldNum" sz="quarter" idx="10"/>
          </p:nvPr>
        </p:nvSpPr>
        <p:spPr/>
        <p:txBody>
          <a:bodyPr/>
          <a:lstStyle/>
          <a:p>
            <a:pPr algn="ctr">
              <a:defRPr/>
            </a:pPr>
            <a:r>
              <a:rPr lang="en-US" smtClean="0"/>
              <a:t>- </a:t>
            </a:r>
            <a:fld id="{CF70E430-998E-4908-836F-E9BC2B613AC2}" type="slidenum">
              <a:rPr lang="en-US" smtClean="0"/>
              <a:pPr algn="ctr">
                <a:defRPr/>
              </a:pPr>
              <a:t>8</a:t>
            </a:fld>
            <a:r>
              <a:rPr lang="en-US" smtClean="0"/>
              <a:t> -</a:t>
            </a:r>
            <a:endParaRPr lang="en-US" dirty="0"/>
          </a:p>
        </p:txBody>
      </p:sp>
      <p:sp>
        <p:nvSpPr>
          <p:cNvPr id="5" name="Footer Placeholder 4"/>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33" name="Oval 32"/>
          <p:cNvSpPr/>
          <p:nvPr/>
        </p:nvSpPr>
        <p:spPr>
          <a:xfrm>
            <a:off x="161926" y="762000"/>
            <a:ext cx="4301976" cy="4310017"/>
          </a:xfrm>
          <a:prstGeom prst="ellipse">
            <a:avLst/>
          </a:prstGeom>
          <a:solidFill>
            <a:schemeClr val="accent1">
              <a:alpha val="30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p:cNvSpPr/>
          <p:nvPr/>
        </p:nvSpPr>
        <p:spPr>
          <a:xfrm>
            <a:off x="2158044" y="2819400"/>
            <a:ext cx="4301976" cy="3624217"/>
          </a:xfrm>
          <a:prstGeom prst="ellipse">
            <a:avLst/>
          </a:prstGeom>
          <a:solidFill>
            <a:schemeClr val="accent1">
              <a:alpha val="30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itle 1"/>
          <p:cNvSpPr>
            <a:spLocks noGrp="1"/>
          </p:cNvSpPr>
          <p:nvPr>
            <p:ph type="title"/>
          </p:nvPr>
        </p:nvSpPr>
        <p:spPr>
          <a:xfrm>
            <a:off x="457200" y="-38100"/>
            <a:ext cx="8229600" cy="838200"/>
          </a:xfrm>
        </p:spPr>
        <p:txBody>
          <a:bodyPr/>
          <a:lstStyle/>
          <a:p>
            <a:r>
              <a:rPr lang="en-CA" b="1" dirty="0" smtClean="0">
                <a:solidFill>
                  <a:schemeClr val="tx2"/>
                </a:solidFill>
              </a:rPr>
              <a:t>Motivation behind SlicerRT</a:t>
            </a:r>
            <a:endParaRPr lang="en-CA" b="1" dirty="0">
              <a:solidFill>
                <a:schemeClr val="tx2"/>
              </a:solidFill>
            </a:endParaRPr>
          </a:p>
        </p:txBody>
      </p:sp>
      <p:sp>
        <p:nvSpPr>
          <p:cNvPr id="36" name="Content Placeholder 2"/>
          <p:cNvSpPr>
            <a:spLocks noGrp="1"/>
          </p:cNvSpPr>
          <p:nvPr>
            <p:ph idx="1"/>
          </p:nvPr>
        </p:nvSpPr>
        <p:spPr>
          <a:xfrm>
            <a:off x="438379" y="1077501"/>
            <a:ext cx="3752621" cy="751299"/>
          </a:xfrm>
          <a:noFill/>
          <a:ln w="9525">
            <a:noFill/>
            <a:miter lim="800000"/>
            <a:headEnd/>
            <a:tailEnd/>
          </a:ln>
        </p:spPr>
        <p:txBody>
          <a:bodyPr vert="horz" wrap="square" lIns="91440" tIns="45720" rIns="91440" bIns="45720" numCol="1" rtlCol="0" anchor="t" anchorCtr="0" compatLnSpc="1">
            <a:prstTxWarp prst="textNoShape">
              <a:avLst/>
            </a:prstTxWarp>
            <a:noAutofit/>
          </a:bodyPr>
          <a:lstStyle/>
          <a:p>
            <a:pPr marL="0" indent="0" algn="ctr" eaLnBrk="1" fontAlgn="auto" hangingPunct="1">
              <a:spcAft>
                <a:spcPts val="0"/>
              </a:spcAft>
              <a:buNone/>
            </a:pPr>
            <a:r>
              <a:rPr lang="en-CA" sz="2200" b="1" dirty="0" smtClean="0">
                <a:solidFill>
                  <a:schemeClr val="tx1"/>
                </a:solidFill>
              </a:rPr>
              <a:t>Commercial treatment planning systems (TPS)</a:t>
            </a:r>
            <a:endParaRPr lang="en-CA" sz="2200" b="1" dirty="0">
              <a:solidFill>
                <a:schemeClr val="tx1"/>
              </a:solidFill>
            </a:endParaRPr>
          </a:p>
        </p:txBody>
      </p:sp>
      <p:sp>
        <p:nvSpPr>
          <p:cNvPr id="37" name="Content Placeholder 2"/>
          <p:cNvSpPr txBox="1">
            <a:spLocks/>
          </p:cNvSpPr>
          <p:nvPr/>
        </p:nvSpPr>
        <p:spPr bwMode="auto">
          <a:xfrm>
            <a:off x="4509655" y="1068733"/>
            <a:ext cx="3948545" cy="760067"/>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eaLnBrk="1" fontAlgn="auto" hangingPunct="1">
              <a:spcBef>
                <a:spcPct val="20000"/>
              </a:spcBef>
              <a:spcAft>
                <a:spcPts val="0"/>
              </a:spcAft>
              <a:buFont typeface="Arial" charset="0"/>
              <a:buNone/>
              <a:defRPr sz="2400">
                <a:solidFill>
                  <a:schemeClr val="tx1"/>
                </a:solidFill>
              </a:defRPr>
            </a:lvl1pPr>
            <a:lvl2pPr indent="0" algn="ctr" eaLnBrk="0" hangingPunct="0">
              <a:spcBef>
                <a:spcPct val="20000"/>
              </a:spcBef>
              <a:buFont typeface="Arial" charset="0"/>
              <a:buNone/>
              <a:defRPr sz="2800">
                <a:solidFill>
                  <a:schemeClr val="tx1">
                    <a:tint val="75000"/>
                  </a:schemeClr>
                </a:solidFill>
              </a:defRPr>
            </a:lvl2pPr>
            <a:lvl3pPr indent="0" algn="ctr" eaLnBrk="0" hangingPunct="0">
              <a:spcBef>
                <a:spcPct val="20000"/>
              </a:spcBef>
              <a:buFont typeface="Arial" charset="0"/>
              <a:buNone/>
              <a:defRPr sz="2400">
                <a:solidFill>
                  <a:schemeClr val="tx1">
                    <a:tint val="75000"/>
                  </a:schemeClr>
                </a:solidFill>
              </a:defRPr>
            </a:lvl3pPr>
            <a:lvl4pPr indent="0" algn="ctr" eaLnBrk="0" hangingPunct="0">
              <a:spcBef>
                <a:spcPct val="20000"/>
              </a:spcBef>
              <a:buFont typeface="Arial" charset="0"/>
              <a:buNone/>
              <a:defRPr sz="2000">
                <a:solidFill>
                  <a:schemeClr val="tx1">
                    <a:tint val="75000"/>
                  </a:schemeClr>
                </a:solidFill>
              </a:defRPr>
            </a:lvl4pPr>
            <a:lvl5pPr indent="0" algn="ctr" eaLnBrk="0" hangingPunct="0">
              <a:spcBef>
                <a:spcPct val="20000"/>
              </a:spcBef>
              <a:buFont typeface="Arial" charset="0"/>
              <a:buNone/>
              <a:defRPr sz="2000">
                <a:solidFill>
                  <a:schemeClr val="tx1">
                    <a:tint val="75000"/>
                  </a:schemeClr>
                </a:solidFill>
              </a:defRPr>
            </a:lvl5pPr>
            <a:lvl6pPr indent="0" algn="ctr">
              <a:spcBef>
                <a:spcPct val="20000"/>
              </a:spcBef>
              <a:buFont typeface="Arial" pitchFamily="34" charset="0"/>
              <a:buNone/>
              <a:defRPr sz="2000">
                <a:solidFill>
                  <a:schemeClr val="tx1">
                    <a:tint val="75000"/>
                  </a:schemeClr>
                </a:solidFill>
              </a:defRPr>
            </a:lvl6pPr>
            <a:lvl7pPr indent="0" algn="ctr">
              <a:spcBef>
                <a:spcPct val="20000"/>
              </a:spcBef>
              <a:buFont typeface="Arial" pitchFamily="34" charset="0"/>
              <a:buNone/>
              <a:defRPr sz="2000">
                <a:solidFill>
                  <a:schemeClr val="tx1">
                    <a:tint val="75000"/>
                  </a:schemeClr>
                </a:solidFill>
              </a:defRPr>
            </a:lvl7pPr>
            <a:lvl8pPr indent="0" algn="ctr">
              <a:spcBef>
                <a:spcPct val="20000"/>
              </a:spcBef>
              <a:buFont typeface="Arial" pitchFamily="34" charset="0"/>
              <a:buNone/>
              <a:defRPr sz="2000">
                <a:solidFill>
                  <a:schemeClr val="tx1">
                    <a:tint val="75000"/>
                  </a:schemeClr>
                </a:solidFill>
              </a:defRPr>
            </a:lvl8pPr>
            <a:lvl9pPr indent="0" algn="ctr">
              <a:spcBef>
                <a:spcPct val="20000"/>
              </a:spcBef>
              <a:buFont typeface="Arial" pitchFamily="34" charset="0"/>
              <a:buNone/>
              <a:defRPr sz="2000">
                <a:solidFill>
                  <a:schemeClr val="tx1">
                    <a:tint val="75000"/>
                  </a:schemeClr>
                </a:solidFill>
              </a:defRPr>
            </a:lvl9pPr>
          </a:lstStyle>
          <a:p>
            <a:r>
              <a:rPr lang="en-CA" sz="2200" b="1" dirty="0">
                <a:latin typeface="+mn-lt"/>
              </a:rPr>
              <a:t>Existing research tools</a:t>
            </a:r>
            <a:br>
              <a:rPr lang="en-CA" sz="2200" b="1" dirty="0">
                <a:latin typeface="+mn-lt"/>
              </a:rPr>
            </a:br>
            <a:r>
              <a:rPr lang="en-CA" sz="2200" b="1" dirty="0" smtClean="0">
                <a:latin typeface="+mn-lt"/>
              </a:rPr>
              <a:t>CERR</a:t>
            </a:r>
            <a:r>
              <a:rPr lang="en-CA" sz="2200" b="1" dirty="0">
                <a:latin typeface="+mn-lt"/>
              </a:rPr>
              <a:t>, PLUNC, </a:t>
            </a:r>
            <a:r>
              <a:rPr lang="en-CA" sz="2200" b="1" dirty="0" err="1">
                <a:latin typeface="+mn-lt"/>
              </a:rPr>
              <a:t>dicompyler</a:t>
            </a:r>
            <a:r>
              <a:rPr lang="en-CA" sz="2200" b="1" dirty="0">
                <a:latin typeface="+mn-lt"/>
              </a:rPr>
              <a:t>, etc</a:t>
            </a:r>
            <a:r>
              <a:rPr lang="en-CA" sz="2200" b="1" dirty="0" smtClean="0">
                <a:latin typeface="+mn-lt"/>
              </a:rPr>
              <a:t>.</a:t>
            </a:r>
            <a:endParaRPr lang="en-CA" sz="2200" b="1" dirty="0">
              <a:latin typeface="+mn-lt"/>
            </a:endParaRPr>
          </a:p>
        </p:txBody>
      </p:sp>
      <p:sp>
        <p:nvSpPr>
          <p:cNvPr id="38" name="TextBox 37"/>
          <p:cNvSpPr txBox="1"/>
          <p:nvPr/>
        </p:nvSpPr>
        <p:spPr>
          <a:xfrm>
            <a:off x="925572" y="1959459"/>
            <a:ext cx="1248290" cy="400110"/>
          </a:xfrm>
          <a:prstGeom prst="rect">
            <a:avLst/>
          </a:prstGeom>
          <a:noFill/>
        </p:spPr>
        <p:txBody>
          <a:bodyPr wrap="none" rtlCol="0">
            <a:spAutoFit/>
          </a:bodyPr>
          <a:lstStyle/>
          <a:p>
            <a:r>
              <a:rPr lang="en-CA" sz="2000" b="1" dirty="0" smtClean="0">
                <a:solidFill>
                  <a:srgbClr val="FF3300"/>
                </a:solidFill>
                <a:latin typeface="+mj-lt"/>
              </a:rPr>
              <a:t>Expensive</a:t>
            </a:r>
            <a:endParaRPr lang="en-CA" b="1" dirty="0">
              <a:solidFill>
                <a:srgbClr val="FF3300"/>
              </a:solidFill>
              <a:latin typeface="+mj-lt"/>
            </a:endParaRPr>
          </a:p>
        </p:txBody>
      </p:sp>
      <p:sp>
        <p:nvSpPr>
          <p:cNvPr id="39" name="TextBox 38"/>
          <p:cNvSpPr txBox="1"/>
          <p:nvPr/>
        </p:nvSpPr>
        <p:spPr>
          <a:xfrm>
            <a:off x="2819400" y="2209800"/>
            <a:ext cx="891591" cy="400110"/>
          </a:xfrm>
          <a:prstGeom prst="rect">
            <a:avLst/>
          </a:prstGeom>
          <a:noFill/>
        </p:spPr>
        <p:txBody>
          <a:bodyPr wrap="none" rtlCol="0">
            <a:spAutoFit/>
          </a:bodyPr>
          <a:lstStyle>
            <a:defPPr>
              <a:defRPr lang="en-US"/>
            </a:defPPr>
            <a:lvl1pPr>
              <a:defRPr sz="2000" b="1">
                <a:solidFill>
                  <a:srgbClr val="FF3300"/>
                </a:solidFill>
                <a:latin typeface="+mj-lt"/>
              </a:defRPr>
            </a:lvl1pPr>
          </a:lstStyle>
          <a:p>
            <a:r>
              <a:rPr lang="en-CA" dirty="0"/>
              <a:t>Closed</a:t>
            </a:r>
          </a:p>
        </p:txBody>
      </p:sp>
      <p:sp>
        <p:nvSpPr>
          <p:cNvPr id="40" name="TextBox 39"/>
          <p:cNvSpPr txBox="1"/>
          <p:nvPr/>
        </p:nvSpPr>
        <p:spPr>
          <a:xfrm>
            <a:off x="422706" y="2636399"/>
            <a:ext cx="2168094" cy="564001"/>
          </a:xfrm>
          <a:prstGeom prst="rect">
            <a:avLst/>
          </a:prstGeom>
          <a:noFill/>
        </p:spPr>
        <p:txBody>
          <a:bodyPr wrap="none" rtlCol="0">
            <a:spAutoFit/>
          </a:bodyPr>
          <a:lstStyle>
            <a:defPPr>
              <a:defRPr lang="en-US"/>
            </a:defPPr>
            <a:lvl1pPr>
              <a:defRPr sz="2000" b="1">
                <a:solidFill>
                  <a:srgbClr val="FF3300"/>
                </a:solidFill>
                <a:latin typeface="+mj-lt"/>
              </a:defRPr>
            </a:lvl1pPr>
          </a:lstStyle>
          <a:p>
            <a:pPr algn="ctr">
              <a:lnSpc>
                <a:spcPts val="1800"/>
              </a:lnSpc>
            </a:pPr>
            <a:r>
              <a:rPr lang="en-CA" dirty="0"/>
              <a:t>Cover only routine</a:t>
            </a:r>
            <a:br>
              <a:rPr lang="en-CA" dirty="0"/>
            </a:br>
            <a:r>
              <a:rPr lang="en-CA" dirty="0"/>
              <a:t>clinical procedures</a:t>
            </a:r>
          </a:p>
        </p:txBody>
      </p:sp>
      <p:sp>
        <p:nvSpPr>
          <p:cNvPr id="41" name="TextBox 40"/>
          <p:cNvSpPr txBox="1"/>
          <p:nvPr/>
        </p:nvSpPr>
        <p:spPr>
          <a:xfrm>
            <a:off x="2565687" y="4406451"/>
            <a:ext cx="849015" cy="400110"/>
          </a:xfrm>
          <a:prstGeom prst="rect">
            <a:avLst/>
          </a:prstGeom>
          <a:noFill/>
        </p:spPr>
        <p:txBody>
          <a:bodyPr wrap="none" rtlCol="0">
            <a:spAutoFit/>
          </a:bodyPr>
          <a:lstStyle/>
          <a:p>
            <a:r>
              <a:rPr lang="en-CA" sz="2000" b="1" dirty="0" smtClean="0">
                <a:solidFill>
                  <a:srgbClr val="009644"/>
                </a:solidFill>
                <a:latin typeface="+mj-lt"/>
              </a:rPr>
              <a:t>Stable</a:t>
            </a:r>
            <a:endParaRPr lang="en-CA" b="1" dirty="0">
              <a:solidFill>
                <a:srgbClr val="009644"/>
              </a:solidFill>
              <a:latin typeface="+mj-lt"/>
            </a:endParaRPr>
          </a:p>
        </p:txBody>
      </p:sp>
      <p:sp>
        <p:nvSpPr>
          <p:cNvPr id="42" name="TextBox 41"/>
          <p:cNvSpPr txBox="1"/>
          <p:nvPr/>
        </p:nvSpPr>
        <p:spPr>
          <a:xfrm>
            <a:off x="6579816" y="4417755"/>
            <a:ext cx="1131464" cy="400110"/>
          </a:xfrm>
          <a:prstGeom prst="rect">
            <a:avLst/>
          </a:prstGeom>
          <a:noFill/>
        </p:spPr>
        <p:txBody>
          <a:bodyPr wrap="none" rtlCol="0">
            <a:spAutoFit/>
          </a:bodyPr>
          <a:lstStyle>
            <a:defPPr>
              <a:defRPr lang="en-US"/>
            </a:defPPr>
            <a:lvl1pPr>
              <a:defRPr sz="2000" b="1">
                <a:solidFill>
                  <a:srgbClr val="FF3300"/>
                </a:solidFill>
                <a:latin typeface="+mj-lt"/>
              </a:defRPr>
            </a:lvl1pPr>
          </a:lstStyle>
          <a:p>
            <a:pPr algn="ctr"/>
            <a:r>
              <a:rPr lang="en-CA" dirty="0"/>
              <a:t>Unstable</a:t>
            </a:r>
          </a:p>
        </p:txBody>
      </p:sp>
      <p:sp>
        <p:nvSpPr>
          <p:cNvPr id="43" name="TextBox 42"/>
          <p:cNvSpPr txBox="1"/>
          <p:nvPr/>
        </p:nvSpPr>
        <p:spPr>
          <a:xfrm>
            <a:off x="2421148" y="3835878"/>
            <a:ext cx="1579278" cy="400110"/>
          </a:xfrm>
          <a:prstGeom prst="rect">
            <a:avLst/>
          </a:prstGeom>
          <a:noFill/>
        </p:spPr>
        <p:txBody>
          <a:bodyPr wrap="none" rtlCol="0">
            <a:spAutoFit/>
          </a:bodyPr>
          <a:lstStyle/>
          <a:p>
            <a:r>
              <a:rPr lang="en-CA" sz="2000" b="1" dirty="0" smtClean="0">
                <a:solidFill>
                  <a:srgbClr val="009644"/>
                </a:solidFill>
                <a:latin typeface="+mj-lt"/>
              </a:rPr>
              <a:t>User-friendly</a:t>
            </a:r>
            <a:endParaRPr lang="en-CA" b="1" dirty="0">
              <a:solidFill>
                <a:srgbClr val="009644"/>
              </a:solidFill>
              <a:latin typeface="+mj-lt"/>
            </a:endParaRPr>
          </a:p>
        </p:txBody>
      </p:sp>
      <p:sp>
        <p:nvSpPr>
          <p:cNvPr id="44" name="TextBox 43"/>
          <p:cNvSpPr txBox="1"/>
          <p:nvPr/>
        </p:nvSpPr>
        <p:spPr>
          <a:xfrm>
            <a:off x="446105" y="3409890"/>
            <a:ext cx="1729191" cy="400110"/>
          </a:xfrm>
          <a:prstGeom prst="rect">
            <a:avLst/>
          </a:prstGeom>
          <a:noFill/>
        </p:spPr>
        <p:txBody>
          <a:bodyPr wrap="none" rtlCol="0">
            <a:spAutoFit/>
          </a:bodyPr>
          <a:lstStyle>
            <a:defPPr>
              <a:defRPr lang="en-US"/>
            </a:defPPr>
            <a:lvl1pPr>
              <a:defRPr sz="2000" b="1">
                <a:solidFill>
                  <a:srgbClr val="FF3300"/>
                </a:solidFill>
                <a:latin typeface="+mj-lt"/>
              </a:defRPr>
            </a:lvl1pPr>
          </a:lstStyle>
          <a:p>
            <a:r>
              <a:rPr lang="en-CA" dirty="0"/>
              <a:t>Not extensible</a:t>
            </a:r>
          </a:p>
        </p:txBody>
      </p:sp>
      <p:sp>
        <p:nvSpPr>
          <p:cNvPr id="45" name="TextBox 44"/>
          <p:cNvSpPr txBox="1"/>
          <p:nvPr/>
        </p:nvSpPr>
        <p:spPr>
          <a:xfrm>
            <a:off x="746613" y="4019490"/>
            <a:ext cx="1418145" cy="400110"/>
          </a:xfrm>
          <a:prstGeom prst="rect">
            <a:avLst/>
          </a:prstGeom>
          <a:noFill/>
        </p:spPr>
        <p:txBody>
          <a:bodyPr wrap="none" rtlCol="0">
            <a:spAutoFit/>
          </a:bodyPr>
          <a:lstStyle>
            <a:defPPr>
              <a:defRPr lang="en-US"/>
            </a:defPPr>
            <a:lvl1pPr>
              <a:defRPr sz="2000" b="1">
                <a:solidFill>
                  <a:srgbClr val="FF3300"/>
                </a:solidFill>
                <a:latin typeface="+mj-lt"/>
              </a:defRPr>
            </a:lvl1pPr>
          </a:lstStyle>
          <a:p>
            <a:r>
              <a:rPr lang="en-CA" dirty="0"/>
              <a:t>Not flexible</a:t>
            </a:r>
          </a:p>
        </p:txBody>
      </p:sp>
      <p:sp>
        <p:nvSpPr>
          <p:cNvPr id="46" name="TextBox 45"/>
          <p:cNvSpPr txBox="1"/>
          <p:nvPr/>
        </p:nvSpPr>
        <p:spPr>
          <a:xfrm>
            <a:off x="6237963" y="3105090"/>
            <a:ext cx="2372637" cy="400110"/>
          </a:xfrm>
          <a:prstGeom prst="rect">
            <a:avLst/>
          </a:prstGeom>
          <a:noFill/>
        </p:spPr>
        <p:txBody>
          <a:bodyPr wrap="none" rtlCol="0">
            <a:spAutoFit/>
          </a:bodyPr>
          <a:lstStyle>
            <a:defPPr>
              <a:defRPr lang="en-US"/>
            </a:defPPr>
            <a:lvl1pPr>
              <a:defRPr sz="2000" b="1">
                <a:solidFill>
                  <a:srgbClr val="FF3300"/>
                </a:solidFill>
                <a:latin typeface="+mj-lt"/>
              </a:defRPr>
            </a:lvl1pPr>
          </a:lstStyle>
          <a:p>
            <a:pPr algn="ctr"/>
            <a:r>
              <a:rPr lang="en-CA" dirty="0" smtClean="0"/>
              <a:t>Poor documentation</a:t>
            </a:r>
            <a:endParaRPr lang="en-CA" dirty="0"/>
          </a:p>
        </p:txBody>
      </p:sp>
      <p:sp>
        <p:nvSpPr>
          <p:cNvPr id="47" name="TextBox 46"/>
          <p:cNvSpPr txBox="1"/>
          <p:nvPr/>
        </p:nvSpPr>
        <p:spPr>
          <a:xfrm>
            <a:off x="6334977" y="3703199"/>
            <a:ext cx="2275623" cy="564001"/>
          </a:xfrm>
          <a:prstGeom prst="rect">
            <a:avLst/>
          </a:prstGeom>
          <a:noFill/>
        </p:spPr>
        <p:txBody>
          <a:bodyPr wrap="none" rtlCol="0">
            <a:spAutoFit/>
          </a:bodyPr>
          <a:lstStyle>
            <a:defPPr>
              <a:defRPr lang="en-US"/>
            </a:defPPr>
            <a:lvl1pPr algn="ctr">
              <a:lnSpc>
                <a:spcPts val="1800"/>
              </a:lnSpc>
              <a:defRPr sz="2000" b="1">
                <a:solidFill>
                  <a:srgbClr val="FF3300"/>
                </a:solidFill>
                <a:latin typeface="+mj-lt"/>
              </a:defRPr>
            </a:lvl1pPr>
          </a:lstStyle>
          <a:p>
            <a:r>
              <a:rPr lang="en-CA" dirty="0"/>
              <a:t>Large, non-modular</a:t>
            </a:r>
            <a:br>
              <a:rPr lang="en-CA" dirty="0"/>
            </a:br>
            <a:r>
              <a:rPr lang="en-CA" dirty="0"/>
              <a:t>code base</a:t>
            </a:r>
          </a:p>
        </p:txBody>
      </p:sp>
      <p:sp>
        <p:nvSpPr>
          <p:cNvPr id="48" name="TextBox 47"/>
          <p:cNvSpPr txBox="1"/>
          <p:nvPr/>
        </p:nvSpPr>
        <p:spPr>
          <a:xfrm>
            <a:off x="4612369" y="2363634"/>
            <a:ext cx="2360774" cy="553998"/>
          </a:xfrm>
          <a:prstGeom prst="rect">
            <a:avLst/>
          </a:prstGeom>
          <a:noFill/>
        </p:spPr>
        <p:txBody>
          <a:bodyPr wrap="none" rtlCol="0">
            <a:spAutoFit/>
          </a:bodyPr>
          <a:lstStyle>
            <a:defPPr>
              <a:defRPr lang="en-US"/>
            </a:defPPr>
            <a:lvl1pPr algn="ctr">
              <a:lnSpc>
                <a:spcPts val="1800"/>
              </a:lnSpc>
              <a:defRPr sz="2000" b="1">
                <a:solidFill>
                  <a:srgbClr val="FF3300"/>
                </a:solidFill>
                <a:latin typeface="+mj-lt"/>
              </a:defRPr>
            </a:lvl1pPr>
          </a:lstStyle>
          <a:p>
            <a:r>
              <a:rPr lang="en-CA" dirty="0"/>
              <a:t>Insufficient </a:t>
            </a:r>
            <a:r>
              <a:rPr lang="en-CA" dirty="0" smtClean="0"/>
              <a:t>user and</a:t>
            </a:r>
            <a:br>
              <a:rPr lang="en-CA" dirty="0" smtClean="0"/>
            </a:br>
            <a:r>
              <a:rPr lang="en-CA" dirty="0" smtClean="0"/>
              <a:t>developer </a:t>
            </a:r>
            <a:r>
              <a:rPr lang="en-CA" dirty="0"/>
              <a:t>support</a:t>
            </a:r>
          </a:p>
        </p:txBody>
      </p:sp>
      <p:sp>
        <p:nvSpPr>
          <p:cNvPr id="49" name="TextBox 48"/>
          <p:cNvSpPr txBox="1"/>
          <p:nvPr/>
        </p:nvSpPr>
        <p:spPr>
          <a:xfrm>
            <a:off x="4648200" y="1809690"/>
            <a:ext cx="1572803" cy="400110"/>
          </a:xfrm>
          <a:prstGeom prst="rect">
            <a:avLst/>
          </a:prstGeom>
          <a:noFill/>
        </p:spPr>
        <p:txBody>
          <a:bodyPr wrap="none" rtlCol="0">
            <a:spAutoFit/>
          </a:bodyPr>
          <a:lstStyle>
            <a:defPPr>
              <a:defRPr lang="en-US"/>
            </a:defPPr>
            <a:lvl1pPr>
              <a:defRPr sz="2000" b="1">
                <a:solidFill>
                  <a:srgbClr val="FF3300"/>
                </a:solidFill>
                <a:latin typeface="+mj-lt"/>
              </a:defRPr>
            </a:lvl1pPr>
          </a:lstStyle>
          <a:p>
            <a:pPr algn="ctr"/>
            <a:r>
              <a:rPr lang="en-CA" dirty="0"/>
              <a:t>Inconvenient</a:t>
            </a:r>
            <a:endParaRPr lang="en-US" dirty="0"/>
          </a:p>
        </p:txBody>
      </p:sp>
      <p:sp>
        <p:nvSpPr>
          <p:cNvPr id="50" name="TextBox 49"/>
          <p:cNvSpPr txBox="1"/>
          <p:nvPr/>
        </p:nvSpPr>
        <p:spPr>
          <a:xfrm>
            <a:off x="2658914" y="3200400"/>
            <a:ext cx="1532086" cy="564001"/>
          </a:xfrm>
          <a:prstGeom prst="rect">
            <a:avLst/>
          </a:prstGeom>
          <a:noFill/>
        </p:spPr>
        <p:txBody>
          <a:bodyPr wrap="none" rtlCol="0">
            <a:spAutoFit/>
          </a:bodyPr>
          <a:lstStyle/>
          <a:p>
            <a:pPr algn="ctr">
              <a:lnSpc>
                <a:spcPts val="1800"/>
              </a:lnSpc>
            </a:pPr>
            <a:r>
              <a:rPr lang="en-CA" sz="2000" b="1" dirty="0" smtClean="0">
                <a:solidFill>
                  <a:srgbClr val="009644"/>
                </a:solidFill>
                <a:latin typeface="+mj-lt"/>
              </a:rPr>
              <a:t>Well</a:t>
            </a:r>
            <a:br>
              <a:rPr lang="en-CA" sz="2000" b="1" dirty="0" smtClean="0">
                <a:solidFill>
                  <a:srgbClr val="009644"/>
                </a:solidFill>
                <a:latin typeface="+mj-lt"/>
              </a:rPr>
            </a:br>
            <a:r>
              <a:rPr lang="en-CA" sz="2000" b="1" dirty="0" smtClean="0">
                <a:solidFill>
                  <a:srgbClr val="009644"/>
                </a:solidFill>
                <a:latin typeface="+mj-lt"/>
              </a:rPr>
              <a:t>documented</a:t>
            </a:r>
            <a:endParaRPr lang="en-CA" b="1" dirty="0">
              <a:solidFill>
                <a:srgbClr val="009644"/>
              </a:solidFill>
              <a:latin typeface="+mj-lt"/>
            </a:endParaRPr>
          </a:p>
        </p:txBody>
      </p:sp>
      <p:sp>
        <p:nvSpPr>
          <p:cNvPr id="51" name="TextBox 50"/>
          <p:cNvSpPr txBox="1"/>
          <p:nvPr/>
        </p:nvSpPr>
        <p:spPr>
          <a:xfrm>
            <a:off x="7098337" y="1893295"/>
            <a:ext cx="1336968" cy="564001"/>
          </a:xfrm>
          <a:prstGeom prst="rect">
            <a:avLst/>
          </a:prstGeom>
          <a:noFill/>
        </p:spPr>
        <p:txBody>
          <a:bodyPr wrap="none" rtlCol="0">
            <a:spAutoFit/>
          </a:bodyPr>
          <a:lstStyle>
            <a:defPPr>
              <a:defRPr lang="en-US"/>
            </a:defPPr>
            <a:lvl1pPr algn="ctr">
              <a:lnSpc>
                <a:spcPts val="1800"/>
              </a:lnSpc>
              <a:defRPr sz="2000" b="1">
                <a:solidFill>
                  <a:srgbClr val="FF3300"/>
                </a:solidFill>
                <a:latin typeface="+mj-lt"/>
              </a:defRPr>
            </a:lvl1pPr>
          </a:lstStyle>
          <a:p>
            <a:r>
              <a:rPr lang="en-CA" dirty="0"/>
              <a:t>Limited</a:t>
            </a:r>
            <a:br>
              <a:rPr lang="en-CA" dirty="0"/>
            </a:br>
            <a:r>
              <a:rPr lang="en-CA" dirty="0"/>
              <a:t>feature set</a:t>
            </a:r>
          </a:p>
        </p:txBody>
      </p:sp>
      <p:sp>
        <p:nvSpPr>
          <p:cNvPr id="52" name="TextBox 51"/>
          <p:cNvSpPr txBox="1"/>
          <p:nvPr/>
        </p:nvSpPr>
        <p:spPr>
          <a:xfrm>
            <a:off x="5181600" y="4248090"/>
            <a:ext cx="1001364" cy="400110"/>
          </a:xfrm>
          <a:prstGeom prst="rect">
            <a:avLst/>
          </a:prstGeom>
          <a:noFill/>
        </p:spPr>
        <p:txBody>
          <a:bodyPr wrap="none" rtlCol="0">
            <a:spAutoFit/>
          </a:bodyPr>
          <a:lstStyle/>
          <a:p>
            <a:r>
              <a:rPr lang="en-CA" sz="2000" b="1" dirty="0" smtClean="0">
                <a:solidFill>
                  <a:srgbClr val="009644"/>
                </a:solidFill>
                <a:latin typeface="+mj-lt"/>
              </a:rPr>
              <a:t>Flexible</a:t>
            </a:r>
            <a:endParaRPr lang="en-CA" b="1" dirty="0">
              <a:solidFill>
                <a:srgbClr val="009644"/>
              </a:solidFill>
              <a:latin typeface="+mj-lt"/>
            </a:endParaRPr>
          </a:p>
        </p:txBody>
      </p:sp>
      <p:sp>
        <p:nvSpPr>
          <p:cNvPr id="53" name="TextBox 52"/>
          <p:cNvSpPr txBox="1"/>
          <p:nvPr/>
        </p:nvSpPr>
        <p:spPr>
          <a:xfrm>
            <a:off x="4667225" y="3703199"/>
            <a:ext cx="1276375" cy="400110"/>
          </a:xfrm>
          <a:prstGeom prst="rect">
            <a:avLst/>
          </a:prstGeom>
          <a:noFill/>
        </p:spPr>
        <p:txBody>
          <a:bodyPr wrap="none" rtlCol="0">
            <a:spAutoFit/>
          </a:bodyPr>
          <a:lstStyle/>
          <a:p>
            <a:r>
              <a:rPr lang="en-CA" sz="2000" b="1" dirty="0" smtClean="0">
                <a:solidFill>
                  <a:srgbClr val="009644"/>
                </a:solidFill>
                <a:latin typeface="+mj-lt"/>
              </a:rPr>
              <a:t>Extensible</a:t>
            </a:r>
            <a:endParaRPr lang="en-CA" b="1" dirty="0">
              <a:solidFill>
                <a:srgbClr val="009644"/>
              </a:solidFill>
              <a:latin typeface="+mj-lt"/>
            </a:endParaRPr>
          </a:p>
        </p:txBody>
      </p:sp>
      <p:cxnSp>
        <p:nvCxnSpPr>
          <p:cNvPr id="54" name="Straight Connector 53"/>
          <p:cNvCxnSpPr/>
          <p:nvPr/>
        </p:nvCxnSpPr>
        <p:spPr>
          <a:xfrm flipH="1" flipV="1">
            <a:off x="489415" y="1787104"/>
            <a:ext cx="3657600" cy="10524"/>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4467740" y="1795730"/>
            <a:ext cx="4104230" cy="10524"/>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6" name="Content Placeholder 2"/>
          <p:cNvSpPr txBox="1">
            <a:spLocks/>
          </p:cNvSpPr>
          <p:nvPr/>
        </p:nvSpPr>
        <p:spPr bwMode="auto">
          <a:xfrm>
            <a:off x="2365995" y="6019800"/>
            <a:ext cx="3948545" cy="380033"/>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eaLnBrk="1" fontAlgn="auto" hangingPunct="1">
              <a:spcBef>
                <a:spcPct val="20000"/>
              </a:spcBef>
              <a:spcAft>
                <a:spcPts val="0"/>
              </a:spcAft>
              <a:buFont typeface="Arial" charset="0"/>
              <a:buNone/>
              <a:defRPr sz="2400">
                <a:solidFill>
                  <a:schemeClr val="tx1"/>
                </a:solidFill>
              </a:defRPr>
            </a:lvl1pPr>
            <a:lvl2pPr indent="0" algn="ctr" eaLnBrk="0" hangingPunct="0">
              <a:spcBef>
                <a:spcPct val="20000"/>
              </a:spcBef>
              <a:buFont typeface="Arial" charset="0"/>
              <a:buNone/>
              <a:defRPr sz="2800">
                <a:solidFill>
                  <a:schemeClr val="tx1">
                    <a:tint val="75000"/>
                  </a:schemeClr>
                </a:solidFill>
              </a:defRPr>
            </a:lvl2pPr>
            <a:lvl3pPr indent="0" algn="ctr" eaLnBrk="0" hangingPunct="0">
              <a:spcBef>
                <a:spcPct val="20000"/>
              </a:spcBef>
              <a:buFont typeface="Arial" charset="0"/>
              <a:buNone/>
              <a:defRPr sz="2400">
                <a:solidFill>
                  <a:schemeClr val="tx1">
                    <a:tint val="75000"/>
                  </a:schemeClr>
                </a:solidFill>
              </a:defRPr>
            </a:lvl3pPr>
            <a:lvl4pPr indent="0" algn="ctr" eaLnBrk="0" hangingPunct="0">
              <a:spcBef>
                <a:spcPct val="20000"/>
              </a:spcBef>
              <a:buFont typeface="Arial" charset="0"/>
              <a:buNone/>
              <a:defRPr sz="2000">
                <a:solidFill>
                  <a:schemeClr val="tx1">
                    <a:tint val="75000"/>
                  </a:schemeClr>
                </a:solidFill>
              </a:defRPr>
            </a:lvl4pPr>
            <a:lvl5pPr indent="0" algn="ctr" eaLnBrk="0" hangingPunct="0">
              <a:spcBef>
                <a:spcPct val="20000"/>
              </a:spcBef>
              <a:buFont typeface="Arial" charset="0"/>
              <a:buNone/>
              <a:defRPr sz="2000">
                <a:solidFill>
                  <a:schemeClr val="tx1">
                    <a:tint val="75000"/>
                  </a:schemeClr>
                </a:solidFill>
              </a:defRPr>
            </a:lvl5pPr>
            <a:lvl6pPr indent="0" algn="ctr">
              <a:spcBef>
                <a:spcPct val="20000"/>
              </a:spcBef>
              <a:buFont typeface="Arial" pitchFamily="34" charset="0"/>
              <a:buNone/>
              <a:defRPr sz="2000">
                <a:solidFill>
                  <a:schemeClr val="tx1">
                    <a:tint val="75000"/>
                  </a:schemeClr>
                </a:solidFill>
              </a:defRPr>
            </a:lvl6pPr>
            <a:lvl7pPr indent="0" algn="ctr">
              <a:spcBef>
                <a:spcPct val="20000"/>
              </a:spcBef>
              <a:buFont typeface="Arial" pitchFamily="34" charset="0"/>
              <a:buNone/>
              <a:defRPr sz="2000">
                <a:solidFill>
                  <a:schemeClr val="tx1">
                    <a:tint val="75000"/>
                  </a:schemeClr>
                </a:solidFill>
              </a:defRPr>
            </a:lvl7pPr>
            <a:lvl8pPr indent="0" algn="ctr">
              <a:spcBef>
                <a:spcPct val="20000"/>
              </a:spcBef>
              <a:buFont typeface="Arial" pitchFamily="34" charset="0"/>
              <a:buNone/>
              <a:defRPr sz="2000">
                <a:solidFill>
                  <a:schemeClr val="tx1">
                    <a:tint val="75000"/>
                  </a:schemeClr>
                </a:solidFill>
              </a:defRPr>
            </a:lvl8pPr>
            <a:lvl9pPr indent="0" algn="ctr">
              <a:spcBef>
                <a:spcPct val="20000"/>
              </a:spcBef>
              <a:buFont typeface="Arial" pitchFamily="34" charset="0"/>
              <a:buNone/>
              <a:defRPr sz="2000">
                <a:solidFill>
                  <a:schemeClr val="tx1">
                    <a:tint val="75000"/>
                  </a:schemeClr>
                </a:solidFill>
              </a:defRPr>
            </a:lvl9pPr>
          </a:lstStyle>
          <a:p>
            <a:r>
              <a:rPr lang="en-CA" sz="2200" b="1" dirty="0" smtClean="0">
                <a:latin typeface="+mn-lt"/>
              </a:rPr>
              <a:t>SlicerRT</a:t>
            </a:r>
            <a:endParaRPr lang="en-CA" sz="2200" b="1" dirty="0">
              <a:latin typeface="+mn-lt"/>
            </a:endParaRPr>
          </a:p>
        </p:txBody>
      </p:sp>
      <p:cxnSp>
        <p:nvCxnSpPr>
          <p:cNvPr id="57" name="Straight Connector 56"/>
          <p:cNvCxnSpPr/>
          <p:nvPr/>
        </p:nvCxnSpPr>
        <p:spPr>
          <a:xfrm flipH="1" flipV="1">
            <a:off x="2947388" y="6026528"/>
            <a:ext cx="2720801" cy="10524"/>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3535204" y="4805197"/>
            <a:ext cx="1545167" cy="400110"/>
          </a:xfrm>
          <a:prstGeom prst="rect">
            <a:avLst/>
          </a:prstGeom>
          <a:noFill/>
        </p:spPr>
        <p:txBody>
          <a:bodyPr wrap="none" rtlCol="0">
            <a:spAutoFit/>
          </a:bodyPr>
          <a:lstStyle/>
          <a:p>
            <a:r>
              <a:rPr lang="en-CA" sz="2000" b="1" dirty="0" smtClean="0">
                <a:solidFill>
                  <a:srgbClr val="009644"/>
                </a:solidFill>
                <a:latin typeface="+mj-lt"/>
              </a:rPr>
              <a:t>Open-source</a:t>
            </a:r>
            <a:endParaRPr lang="en-CA" b="1" dirty="0">
              <a:solidFill>
                <a:srgbClr val="009644"/>
              </a:solidFill>
              <a:latin typeface="+mj-lt"/>
            </a:endParaRPr>
          </a:p>
        </p:txBody>
      </p:sp>
      <p:sp>
        <p:nvSpPr>
          <p:cNvPr id="59" name="TextBox 58"/>
          <p:cNvSpPr txBox="1"/>
          <p:nvPr/>
        </p:nvSpPr>
        <p:spPr>
          <a:xfrm>
            <a:off x="3030748" y="5314890"/>
            <a:ext cx="2554867" cy="400110"/>
          </a:xfrm>
          <a:prstGeom prst="rect">
            <a:avLst/>
          </a:prstGeom>
          <a:noFill/>
        </p:spPr>
        <p:txBody>
          <a:bodyPr wrap="none" rtlCol="0">
            <a:spAutoFit/>
          </a:bodyPr>
          <a:lstStyle/>
          <a:p>
            <a:r>
              <a:rPr lang="en-CA" sz="2000" b="1" dirty="0" smtClean="0">
                <a:solidFill>
                  <a:srgbClr val="009644"/>
                </a:solidFill>
                <a:latin typeface="+mj-lt"/>
              </a:rPr>
              <a:t>Platform-independent</a:t>
            </a:r>
            <a:endParaRPr lang="en-CA" b="1" dirty="0">
              <a:solidFill>
                <a:srgbClr val="009644"/>
              </a:solidFill>
              <a:latin typeface="+mj-lt"/>
            </a:endParaRPr>
          </a:p>
        </p:txBody>
      </p:sp>
      <p:sp>
        <p:nvSpPr>
          <p:cNvPr id="61" name="TextBox 60"/>
          <p:cNvSpPr txBox="1"/>
          <p:nvPr/>
        </p:nvSpPr>
        <p:spPr>
          <a:xfrm>
            <a:off x="7098337" y="2590065"/>
            <a:ext cx="1663789" cy="400110"/>
          </a:xfrm>
          <a:prstGeom prst="rect">
            <a:avLst/>
          </a:prstGeom>
          <a:noFill/>
        </p:spPr>
        <p:txBody>
          <a:bodyPr wrap="none" rtlCol="0">
            <a:spAutoFit/>
          </a:bodyPr>
          <a:lstStyle/>
          <a:p>
            <a:r>
              <a:rPr lang="en-CA" sz="2000" b="1" dirty="0" smtClean="0">
                <a:latin typeface="+mj-lt"/>
              </a:rPr>
              <a:t>Open-source?</a:t>
            </a:r>
            <a:endParaRPr lang="en-CA" b="1" dirty="0">
              <a:latin typeface="+mj-lt"/>
            </a:endParaRPr>
          </a:p>
        </p:txBody>
      </p:sp>
      <p:sp>
        <p:nvSpPr>
          <p:cNvPr id="62" name="TextBox 61"/>
          <p:cNvSpPr txBox="1"/>
          <p:nvPr/>
        </p:nvSpPr>
        <p:spPr>
          <a:xfrm>
            <a:off x="4495800" y="3200400"/>
            <a:ext cx="649858" cy="400110"/>
          </a:xfrm>
          <a:prstGeom prst="rect">
            <a:avLst/>
          </a:prstGeom>
          <a:noFill/>
        </p:spPr>
        <p:txBody>
          <a:bodyPr wrap="none" rtlCol="0">
            <a:spAutoFit/>
          </a:bodyPr>
          <a:lstStyle/>
          <a:p>
            <a:r>
              <a:rPr lang="en-CA" sz="2000" b="1" dirty="0" smtClean="0">
                <a:solidFill>
                  <a:srgbClr val="009644"/>
                </a:solidFill>
                <a:latin typeface="+mj-lt"/>
              </a:rPr>
              <a:t>Free</a:t>
            </a:r>
            <a:endParaRPr lang="en-CA" b="1" dirty="0">
              <a:solidFill>
                <a:srgbClr val="009644"/>
              </a:solidFill>
              <a:latin typeface="+mj-lt"/>
            </a:endParaRPr>
          </a:p>
        </p:txBody>
      </p:sp>
    </p:spTree>
    <p:extLst>
      <p:ext uri="{BB962C8B-B14F-4D97-AF65-F5344CB8AC3E}">
        <p14:creationId xmlns:p14="http://schemas.microsoft.com/office/powerpoint/2010/main" val="2295436372"/>
      </p:ext>
    </p:extLst>
  </p:cSld>
  <p:clrMapOvr>
    <a:masterClrMapping/>
  </p:clrMapOvr>
  <mc:AlternateContent xmlns:mc="http://schemas.openxmlformats.org/markup-compatibility/2006" xmlns:p14="http://schemas.microsoft.com/office/powerpoint/2010/main">
    <mc:Choice Requires="p14">
      <p:transition spd="slow" p14:dur="2000" advTm="24500"/>
    </mc:Choice>
    <mc:Fallback xmlns="">
      <p:transition spd="slow" advTm="245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ctr">
              <a:defRPr/>
            </a:pPr>
            <a:r>
              <a:rPr lang="en-US" dirty="0" smtClean="0"/>
              <a:t>- </a:t>
            </a:r>
            <a:fld id="{CF70E430-998E-4908-836F-E9BC2B613AC2}" type="slidenum">
              <a:rPr lang="en-US" smtClean="0"/>
              <a:pPr algn="ctr">
                <a:defRPr/>
              </a:pPr>
              <a:t>9</a:t>
            </a:fld>
            <a:r>
              <a:rPr lang="en-US" dirty="0" smtClean="0"/>
              <a:t> -</a:t>
            </a:r>
            <a:endParaRPr lang="en-US" dirty="0"/>
          </a:p>
        </p:txBody>
      </p:sp>
      <p:sp>
        <p:nvSpPr>
          <p:cNvPr id="3" name="Footer Placeholder 2"/>
          <p:cNvSpPr>
            <a:spLocks noGrp="1"/>
          </p:cNvSpPr>
          <p:nvPr>
            <p:ph type="ftr" sz="quarter" idx="11"/>
          </p:nvPr>
        </p:nvSpPr>
        <p:spPr/>
        <p:txBody>
          <a:bodyPr/>
          <a:lstStyle/>
          <a:p>
            <a:pPr>
              <a:defRPr/>
            </a:pPr>
            <a:r>
              <a:rPr lang="en-US" dirty="0" smtClean="0"/>
              <a:t>Laboratory for Percutaneous Surgery – Copyright © Queen’s University, 2015</a:t>
            </a:r>
            <a:endParaRPr lang="en-US" dirty="0"/>
          </a:p>
        </p:txBody>
      </p:sp>
      <p:sp>
        <p:nvSpPr>
          <p:cNvPr id="5" name="Title 1"/>
          <p:cNvSpPr txBox="1">
            <a:spLocks/>
          </p:cNvSpPr>
          <p:nvPr/>
        </p:nvSpPr>
        <p:spPr bwMode="auto">
          <a:xfrm>
            <a:off x="45720" y="76200"/>
            <a:ext cx="905256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CA" b="1" dirty="0" smtClean="0">
                <a:solidFill>
                  <a:schemeClr val="tx2"/>
                </a:solidFill>
              </a:rPr>
              <a:t>Software development approaches</a:t>
            </a:r>
            <a:br>
              <a:rPr lang="en-CA" b="1" dirty="0" smtClean="0">
                <a:solidFill>
                  <a:schemeClr val="tx2"/>
                </a:solidFill>
              </a:rPr>
            </a:br>
            <a:r>
              <a:rPr lang="en-CA" b="1" smtClean="0">
                <a:solidFill>
                  <a:schemeClr val="tx2"/>
                </a:solidFill>
              </a:rPr>
              <a:t>Level 1: </a:t>
            </a:r>
            <a:r>
              <a:rPr lang="en-CA" b="1" dirty="0" smtClean="0">
                <a:solidFill>
                  <a:schemeClr val="tx2"/>
                </a:solidFill>
              </a:rPr>
              <a:t>C++ / OpenGL</a:t>
            </a:r>
            <a:endParaRPr lang="en-CA" b="1" dirty="0">
              <a:solidFill>
                <a:schemeClr val="tx2"/>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560873835"/>
              </p:ext>
            </p:extLst>
          </p:nvPr>
        </p:nvGraphicFramePr>
        <p:xfrm>
          <a:off x="838200" y="1828800"/>
          <a:ext cx="7467600" cy="3598162"/>
        </p:xfrm>
        <a:graphic>
          <a:graphicData uri="http://schemas.openxmlformats.org/drawingml/2006/table">
            <a:tbl>
              <a:tblPr firstRow="1" bandRow="1">
                <a:tableStyleId>{5C22544A-7EE6-4342-B048-85BDC9FD1C3A}</a:tableStyleId>
              </a:tblPr>
              <a:tblGrid>
                <a:gridCol w="1371599"/>
                <a:gridCol w="6096001"/>
              </a:tblGrid>
              <a:tr h="983192">
                <a:tc>
                  <a:txBody>
                    <a:bodyPr/>
                    <a:lstStyle/>
                    <a:p>
                      <a:pPr algn="ctr"/>
                      <a:r>
                        <a:rPr lang="en-US" sz="7200" b="1" dirty="0" smtClean="0">
                          <a:solidFill>
                            <a:srgbClr val="00B050"/>
                          </a:solidFill>
                        </a:rPr>
                        <a:t>+</a:t>
                      </a:r>
                      <a:endParaRPr lang="en-US" sz="7200" b="1" dirty="0">
                        <a:solidFill>
                          <a:srgbClr val="00B050"/>
                        </a:solidFill>
                      </a:endParaRPr>
                    </a:p>
                  </a:txBody>
                  <a:tcPr anchor="ctr">
                    <a:solidFill>
                      <a:schemeClr val="bg1"/>
                    </a:solidFill>
                  </a:tcPr>
                </a:tc>
                <a:tc>
                  <a:txBody>
                    <a:bodyPr/>
                    <a:lstStyle/>
                    <a:p>
                      <a:pPr marL="0" marR="0" lvl="1" indent="0" algn="l" defTabSz="914400" rtl="0" eaLnBrk="1" fontAlgn="auto" latinLnBrk="0" hangingPunct="1">
                        <a:lnSpc>
                          <a:spcPct val="100000"/>
                        </a:lnSpc>
                        <a:spcBef>
                          <a:spcPts val="0"/>
                        </a:spcBef>
                        <a:spcAft>
                          <a:spcPts val="600"/>
                        </a:spcAft>
                        <a:buClrTx/>
                        <a:buSzTx/>
                        <a:buFontTx/>
                        <a:buNone/>
                        <a:tabLst/>
                        <a:defRPr/>
                      </a:pPr>
                      <a:r>
                        <a:rPr lang="en-CA" sz="2800" b="0" dirty="0" smtClean="0">
                          <a:solidFill>
                            <a:schemeClr val="tx1"/>
                          </a:solidFill>
                        </a:rPr>
                        <a:t>Performance</a:t>
                      </a:r>
                    </a:p>
                  </a:txBody>
                  <a:tcPr anchor="ctr">
                    <a:solidFill>
                      <a:schemeClr val="bg1"/>
                    </a:solidFill>
                  </a:tcPr>
                </a:tc>
              </a:tr>
              <a:tr h="2409442">
                <a:tc>
                  <a:txBody>
                    <a:bodyPr/>
                    <a:lstStyle/>
                    <a:p>
                      <a:pPr algn="ctr"/>
                      <a:r>
                        <a:rPr lang="en-US" sz="7200" b="1" dirty="0" smtClean="0">
                          <a:solidFill>
                            <a:srgbClr val="FF0000"/>
                          </a:solidFill>
                        </a:rPr>
                        <a:t>̶̶</a:t>
                      </a:r>
                      <a:endParaRPr lang="en-US" sz="7200" b="1" dirty="0">
                        <a:solidFill>
                          <a:srgbClr val="FF0000"/>
                        </a:solidFill>
                      </a:endParaRPr>
                    </a:p>
                  </a:txBody>
                  <a:tcPr anchor="ctr">
                    <a:solidFill>
                      <a:schemeClr val="bg1"/>
                    </a:solidFill>
                  </a:tcPr>
                </a:tc>
                <a:tc>
                  <a:txBody>
                    <a:bodyPr/>
                    <a:lstStyle/>
                    <a:p>
                      <a:pPr>
                        <a:spcAft>
                          <a:spcPts val="600"/>
                        </a:spcAft>
                      </a:pPr>
                      <a:r>
                        <a:rPr lang="en-US" sz="2800" dirty="0" smtClean="0">
                          <a:solidFill>
                            <a:schemeClr val="tx1"/>
                          </a:solidFill>
                        </a:rPr>
                        <a:t>Re-inventing</a:t>
                      </a:r>
                      <a:r>
                        <a:rPr lang="en-US" sz="2800" baseline="0" dirty="0" smtClean="0">
                          <a:solidFill>
                            <a:schemeClr val="tx1"/>
                          </a:solidFill>
                        </a:rPr>
                        <a:t> the wheel (parallel efforts)</a:t>
                      </a:r>
                    </a:p>
                    <a:p>
                      <a:pPr>
                        <a:spcAft>
                          <a:spcPts val="600"/>
                        </a:spcAft>
                      </a:pPr>
                      <a:r>
                        <a:rPr lang="en-US" sz="2800" baseline="0" dirty="0" smtClean="0">
                          <a:solidFill>
                            <a:schemeClr val="tx1"/>
                          </a:solidFill>
                        </a:rPr>
                        <a:t>Development time and effort</a:t>
                      </a:r>
                    </a:p>
                    <a:p>
                      <a:pPr>
                        <a:spcAft>
                          <a:spcPts val="600"/>
                        </a:spcAft>
                      </a:pPr>
                      <a:r>
                        <a:rPr lang="en-US" sz="2800" baseline="0" dirty="0" smtClean="0">
                          <a:solidFill>
                            <a:schemeClr val="tx1"/>
                          </a:solidFill>
                        </a:rPr>
                        <a:t>Maintainability</a:t>
                      </a:r>
                    </a:p>
                    <a:p>
                      <a:pPr>
                        <a:spcAft>
                          <a:spcPts val="600"/>
                        </a:spcAft>
                      </a:pPr>
                      <a:r>
                        <a:rPr lang="en-US" sz="2800" baseline="0" dirty="0" smtClean="0">
                          <a:solidFill>
                            <a:schemeClr val="tx1"/>
                          </a:solidFill>
                        </a:rPr>
                        <a:t>Accessibility, sharing</a:t>
                      </a:r>
                      <a:endParaRPr lang="en-US" sz="2800" dirty="0" smtClean="0">
                        <a:solidFill>
                          <a:schemeClr val="tx1"/>
                        </a:solidFill>
                      </a:endParaRPr>
                    </a:p>
                  </a:txBody>
                  <a:tcPr anchor="ctr">
                    <a:solidFill>
                      <a:schemeClr val="bg1"/>
                    </a:solidFill>
                  </a:tcPr>
                </a:tc>
              </a:tr>
            </a:tbl>
          </a:graphicData>
        </a:graphic>
      </p:graphicFrame>
    </p:spTree>
    <p:extLst>
      <p:ext uri="{BB962C8B-B14F-4D97-AF65-F5344CB8AC3E}">
        <p14:creationId xmlns:p14="http://schemas.microsoft.com/office/powerpoint/2010/main" val="1396506122"/>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spd="slow" advTm="7158"/>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8|3|5|4.3|6.1|2.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18992</TotalTime>
  <Words>2425</Words>
  <Application>Microsoft Office PowerPoint</Application>
  <PresentationFormat>On-screen Show (4:3)</PresentationFormat>
  <Paragraphs>407</Paragraphs>
  <Slides>38</Slides>
  <Notes>29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38</vt:i4>
      </vt:variant>
    </vt:vector>
  </HeadingPairs>
  <TitlesOfParts>
    <vt:vector size="41" baseType="lpstr">
      <vt:lpstr>Arial</vt:lpstr>
      <vt:lpstr>Calibri</vt:lpstr>
      <vt:lpstr>Office Theme</vt:lpstr>
      <vt:lpstr>SlicerRT Radiation therapy research toolkit for 3D Slicer</vt:lpstr>
      <vt:lpstr>PowerPoint Presentation</vt:lpstr>
      <vt:lpstr>PowerPoint Presentation</vt:lpstr>
      <vt:lpstr>PowerPoint Presentation</vt:lpstr>
      <vt:lpstr>PowerPoint Presentation</vt:lpstr>
      <vt:lpstr>PowerPoint Presentation</vt:lpstr>
      <vt:lpstr>PowerPoint Presentation</vt:lpstr>
      <vt:lpstr>Motivation behind SlicerRT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Dose metrics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Queen's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Andras Lasso</dc:creator>
  <cp:lastModifiedBy>Csaba Pinter</cp:lastModifiedBy>
  <cp:revision>462</cp:revision>
  <cp:lastPrinted>2013-02-02T23:26:38Z</cp:lastPrinted>
  <dcterms:created xsi:type="dcterms:W3CDTF">2010-01-28T18:12:58Z</dcterms:created>
  <dcterms:modified xsi:type="dcterms:W3CDTF">2015-06-01T14:53:03Z</dcterms:modified>
</cp:coreProperties>
</file>